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sldIdLst>
    <p:sldId id="256" r:id="rId2"/>
    <p:sldId id="257" r:id="rId3"/>
    <p:sldId id="259" r:id="rId4"/>
    <p:sldId id="260" r:id="rId5"/>
    <p:sldId id="261" r:id="rId6"/>
    <p:sldId id="258" r:id="rId7"/>
    <p:sldId id="262" r:id="rId8"/>
    <p:sldId id="264" r:id="rId9"/>
    <p:sldId id="263"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9" r:id="rId24"/>
    <p:sldId id="280" r:id="rId25"/>
    <p:sldId id="281" r:id="rId26"/>
    <p:sldId id="282" r:id="rId27"/>
    <p:sldId id="283" r:id="rId28"/>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96" autoAdjust="0"/>
    <p:restoredTop sz="94660"/>
  </p:normalViewPr>
  <p:slideViewPr>
    <p:cSldViewPr>
      <p:cViewPr varScale="1">
        <p:scale>
          <a:sx n="104" d="100"/>
          <a:sy n="104" d="100"/>
        </p:scale>
        <p:origin x="-20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95" name="Group 94"/>
          <p:cNvGrpSpPr/>
          <p:nvPr/>
        </p:nvGrpSpPr>
        <p:grpSpPr>
          <a:xfrm>
            <a:off x="0" y="-30477"/>
            <a:ext cx="9067800" cy="6889273"/>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fld id="{DE70664D-A7DB-4707-98A3-937BB7856379}" type="datetimeFigureOut">
              <a:rPr lang="el-GR" smtClean="0"/>
              <a:t>7/2/2013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D4543317-7153-4BEA-AFD9-D13D8B47A426}" type="slidenum">
              <a:rPr lang="el-GR" smtClean="0"/>
              <a:t>‹#›</a:t>
            </a:fld>
            <a:endParaRPr lang="el-GR"/>
          </a:p>
        </p:txBody>
      </p:sp>
      <p:sp>
        <p:nvSpPr>
          <p:cNvPr id="113" name="Rectangle 112"/>
          <p:cNvSpPr/>
          <p:nvPr/>
        </p:nvSpPr>
        <p:spPr>
          <a:xfrm>
            <a:off x="0" y="1905000"/>
            <a:ext cx="4953000" cy="3124200"/>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grpSp>
        <p:nvGrpSpPr>
          <p:cNvPr id="94" name="Group 93"/>
          <p:cNvGrpSpPr/>
          <p:nvPr/>
        </p:nvGrpSpPr>
        <p:grpSpPr>
          <a:xfrm>
            <a:off x="0" y="2057400"/>
            <a:ext cx="4801394" cy="2820988"/>
            <a:chOff x="0" y="2057400"/>
            <a:chExt cx="4801394" cy="2820988"/>
          </a:xfrm>
        </p:grpSpPr>
        <p:cxnSp>
          <p:nvCxnSpPr>
            <p:cNvPr id="117" name="Straight Connector 116"/>
            <p:cNvCxnSpPr/>
            <p:nvPr/>
          </p:nvCxnSpPr>
          <p:spPr>
            <a:xfrm>
              <a:off x="0" y="20574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48768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3391694" y="3467100"/>
              <a:ext cx="2818606"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228600" y="2130425"/>
            <a:ext cx="4419600" cy="1600327"/>
          </a:xfrm>
        </p:spPr>
        <p:txBody>
          <a:bodyPr anchor="b">
            <a:normAutofit/>
          </a:bodyPr>
          <a:lstStyle>
            <a:lvl1pPr algn="l">
              <a:defRPr sz="3600" b="1" cap="none" spc="40" baseline="0">
                <a:ln w="13335" cmpd="sng">
                  <a:solidFill>
                    <a:schemeClr val="accent1">
                      <a:lumMod val="50000"/>
                    </a:schemeClr>
                  </a:solidFill>
                  <a:prstDash val="solid"/>
                </a:ln>
                <a:solidFill>
                  <a:schemeClr val="accent6">
                    <a:tint val="1000"/>
                  </a:schemeClr>
                </a:solidFill>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28600" y="3733800"/>
            <a:ext cx="4419600" cy="1066800"/>
          </a:xfrm>
        </p:spPr>
        <p:txBody>
          <a:bodyPr>
            <a:normAutofit/>
          </a:bodyPr>
          <a:lstStyle>
            <a:lvl1pPr marL="0" indent="0" algn="l">
              <a:buNone/>
              <a:defRPr sz="2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E70664D-A7DB-4707-98A3-937BB7856379}" type="datetimeFigureOut">
              <a:rPr lang="el-GR" smtClean="0"/>
              <a:t>7/2/2013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D4543317-7153-4BEA-AFD9-D13D8B47A426}" type="slidenum">
              <a:rPr lang="el-GR" smtClean="0"/>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grpSp>
        <p:nvGrpSpPr>
          <p:cNvPr id="7" name="Group 92"/>
          <p:cNvGrpSpPr/>
          <p:nvPr/>
        </p:nvGrpSpPr>
        <p:grpSpPr>
          <a:xfrm>
            <a:off x="1" y="-30478"/>
            <a:ext cx="9067799" cy="4846320"/>
            <a:chOff x="1" y="-30477"/>
            <a:chExt cx="9067799" cy="4526277"/>
          </a:xfrm>
        </p:grpSpPr>
        <p:cxnSp>
          <p:nvCxnSpPr>
            <p:cNvPr id="8" name="Straight Connector 7"/>
            <p:cNvCxnSpPr/>
            <p:nvPr/>
          </p:nvCxnSpPr>
          <p:spPr>
            <a:xfrm rot="16200000" flipH="1">
              <a:off x="-2716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0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0" y="4311168"/>
            <a:ext cx="9144000" cy="19050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96" name="Straight Connector 95"/>
          <p:cNvCxnSpPr/>
          <p:nvPr/>
        </p:nvCxnSpPr>
        <p:spPr>
          <a:xfrm>
            <a:off x="0" y="4387368"/>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0" y="6138380"/>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5621364"/>
            <a:ext cx="8305800" cy="414649"/>
          </a:xfrm>
        </p:spPr>
        <p:txBody>
          <a:bodyPr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5" name="Title 94"/>
          <p:cNvSpPr>
            <a:spLocks noGrp="1"/>
          </p:cNvSpPr>
          <p:nvPr>
            <p:ph type="title"/>
          </p:nvPr>
        </p:nvSpPr>
        <p:spPr>
          <a:xfrm>
            <a:off x="457200" y="4463568"/>
            <a:ext cx="8305800" cy="1143000"/>
          </a:xfrm>
        </p:spPr>
        <p:txBody>
          <a:bodyPr/>
          <a:lstStyle/>
          <a:p>
            <a:r>
              <a:rPr lang="en-US" smtClean="0"/>
              <a:t>Click to edit Master title style</a:t>
            </a:r>
            <a:endParaRPr lang="en-US"/>
          </a:p>
        </p:txBody>
      </p:sp>
      <p:sp>
        <p:nvSpPr>
          <p:cNvPr id="2" name="Date Placeholder 1"/>
          <p:cNvSpPr>
            <a:spLocks noGrp="1"/>
          </p:cNvSpPr>
          <p:nvPr>
            <p:ph type="dt" sz="half" idx="10"/>
          </p:nvPr>
        </p:nvSpPr>
        <p:spPr/>
        <p:txBody>
          <a:bodyPr/>
          <a:lstStyle/>
          <a:p>
            <a:fld id="{DE70664D-A7DB-4707-98A3-937BB7856379}" type="datetimeFigureOut">
              <a:rPr lang="el-GR" smtClean="0"/>
              <a:t>7/2/2013</a:t>
            </a:fld>
            <a:endParaRPr lang="el-GR"/>
          </a:p>
        </p:txBody>
      </p:sp>
      <p:sp>
        <p:nvSpPr>
          <p:cNvPr id="91" name="Footer Placeholder 90"/>
          <p:cNvSpPr>
            <a:spLocks noGrp="1"/>
          </p:cNvSpPr>
          <p:nvPr>
            <p:ph type="ftr" sz="quarter" idx="11"/>
          </p:nvPr>
        </p:nvSpPr>
        <p:spPr/>
        <p:txBody>
          <a:bodyPr/>
          <a:lstStyle/>
          <a:p>
            <a:endParaRPr lang="el-GR"/>
          </a:p>
        </p:txBody>
      </p:sp>
      <p:sp>
        <p:nvSpPr>
          <p:cNvPr id="92" name="Slide Number Placeholder 91"/>
          <p:cNvSpPr>
            <a:spLocks noGrp="1"/>
          </p:cNvSpPr>
          <p:nvPr>
            <p:ph type="sldNum" sz="quarter" idx="12"/>
          </p:nvPr>
        </p:nvSpPr>
        <p:spPr/>
        <p:txBody>
          <a:bodyPr/>
          <a:lstStyle/>
          <a:p>
            <a:fld id="{D4543317-7153-4BEA-AFD9-D13D8B47A426}" type="slidenum">
              <a:rPr lang="el-GR" smtClean="0"/>
              <a:t>‹#›</a:t>
            </a:fld>
            <a:endParaRPr lang="el-G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E70664D-A7DB-4707-98A3-937BB7856379}" type="datetimeFigureOut">
              <a:rPr lang="el-GR" smtClean="0"/>
              <a:t>7/2/2013</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D4543317-7153-4BEA-AFD9-D13D8B47A426}" type="slidenum">
              <a:rPr lang="el-GR" smtClean="0"/>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E70664D-A7DB-4707-98A3-937BB7856379}" type="datetimeFigureOut">
              <a:rPr lang="el-GR" smtClean="0"/>
              <a:t>7/2/2013</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D4543317-7153-4BEA-AFD9-D13D8B47A426}" type="slidenum">
              <a:rPr lang="el-GR" smtClean="0"/>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E70664D-A7DB-4707-98A3-937BB7856379}" type="datetimeFigureOut">
              <a:rPr lang="el-GR" smtClean="0"/>
              <a:t>7/2/2013</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D4543317-7153-4BEA-AFD9-D13D8B47A426}" type="slidenum">
              <a:rPr lang="el-GR" smtClean="0"/>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70664D-A7DB-4707-98A3-937BB7856379}" type="datetimeFigureOut">
              <a:rPr lang="el-GR" smtClean="0"/>
              <a:t>7/2/2013</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D4543317-7153-4BEA-AFD9-D13D8B47A426}" type="slidenum">
              <a:rPr lang="el-GR" smtClean="0"/>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273050"/>
            <a:ext cx="5486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E70664D-A7DB-4707-98A3-937BB7856379}" type="datetimeFigureOut">
              <a:rPr lang="el-GR" smtClean="0"/>
              <a:t>7/2/2013</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D4543317-7153-4BEA-AFD9-D13D8B47A426}" type="slidenum">
              <a:rPr lang="el-GR" smtClean="0"/>
              <a:t>‹#›</a:t>
            </a:fld>
            <a:endParaRPr lang="el-GR"/>
          </a:p>
        </p:txBody>
      </p:sp>
      <p:sp>
        <p:nvSpPr>
          <p:cNvPr id="37" name="Rectangle 36"/>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9" name="Straight Connector 38"/>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1901952"/>
            <a:ext cx="2377440" cy="1371600"/>
          </a:xfrm>
        </p:spPr>
        <p:txBody>
          <a:bodyPr anchor="b">
            <a:normAutofit/>
          </a:bodyPr>
          <a:lstStyle>
            <a:lvl1pPr algn="l" defTabSz="914400" rtl="0" eaLnBrk="1" latinLnBrk="0" hangingPunct="1">
              <a:spcBef>
                <a:spcPct val="0"/>
              </a:spcBef>
              <a:buNone/>
              <a:tabLst>
                <a:tab pos="3830638" algn="l"/>
              </a:tabLst>
              <a:defRPr lang="en-US" sz="2600" b="1" kern="1200" cap="none" spc="20"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52400" y="3273552"/>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200400" y="381000"/>
            <a:ext cx="55626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5" name="Date Placeholder 4"/>
          <p:cNvSpPr>
            <a:spLocks noGrp="1"/>
          </p:cNvSpPr>
          <p:nvPr>
            <p:ph type="dt" sz="half" idx="10"/>
          </p:nvPr>
        </p:nvSpPr>
        <p:spPr/>
        <p:txBody>
          <a:bodyPr/>
          <a:lstStyle/>
          <a:p>
            <a:fld id="{DE70664D-A7DB-4707-98A3-937BB7856379}" type="datetimeFigureOut">
              <a:rPr lang="el-GR" smtClean="0"/>
              <a:t>7/2/2013</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D4543317-7153-4BEA-AFD9-D13D8B47A426}" type="slidenum">
              <a:rPr lang="el-GR" smtClean="0"/>
              <a:t>‹#›</a:t>
            </a:fld>
            <a:endParaRPr lang="el-GR"/>
          </a:p>
        </p:txBody>
      </p:sp>
      <p:sp>
        <p:nvSpPr>
          <p:cNvPr id="33" name="Rectangle 32"/>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4" name="Straight Connector 33"/>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5448" y="1905000"/>
            <a:ext cx="2377440" cy="1371600"/>
          </a:xfrm>
        </p:spPr>
        <p:txBody>
          <a:bodyPr anchor="b">
            <a:normAutofit/>
          </a:bodyPr>
          <a:lstStyle>
            <a:lvl1pPr algn="l">
              <a:defRPr sz="2600" b="1" cap="none" spc="20"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52400" y="3276600"/>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E70664D-A7DB-4707-98A3-937BB7856379}" type="datetimeFigureOut">
              <a:rPr lang="el-GR" smtClean="0"/>
              <a:t>7/2/2013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D4543317-7153-4BEA-AFD9-D13D8B47A426}" type="slidenum">
              <a:rPr lang="el-GR" smtClean="0"/>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E70664D-A7DB-4707-98A3-937BB7856379}" type="datetimeFigureOut">
              <a:rPr lang="el-GR" smtClean="0"/>
              <a:t>7/2/2013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D4543317-7153-4BEA-AFD9-D13D8B47A426}" type="slidenum">
              <a:rPr lang="el-GR" smtClean="0"/>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0" name="Rectangle 189"/>
          <p:cNvSpPr/>
          <p:nvPr/>
        </p:nvSpPr>
        <p:spPr>
          <a:xfrm>
            <a:off x="149352" y="137160"/>
            <a:ext cx="886968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12408"/>
            <a:ext cx="2133600" cy="365125"/>
          </a:xfrm>
          <a:prstGeom prst="rect">
            <a:avLst/>
          </a:prstGeom>
        </p:spPr>
        <p:txBody>
          <a:bodyPr vert="horz" lIns="91440" tIns="45720" rIns="91440" bIns="45720" rtlCol="0" anchor="ctr"/>
          <a:lstStyle>
            <a:lvl1pPr algn="l">
              <a:defRPr sz="1200">
                <a:solidFill>
                  <a:schemeClr val="tx2"/>
                </a:solidFill>
              </a:defRPr>
            </a:lvl1pPr>
          </a:lstStyle>
          <a:p>
            <a:fld id="{DE70664D-A7DB-4707-98A3-937BB7856379}" type="datetimeFigureOut">
              <a:rPr lang="el-GR" smtClean="0"/>
              <a:t>7/2/2013</a:t>
            </a:fld>
            <a:endParaRPr lang="el-GR"/>
          </a:p>
        </p:txBody>
      </p:sp>
      <p:sp>
        <p:nvSpPr>
          <p:cNvPr id="5" name="Footer Placeholder 4"/>
          <p:cNvSpPr>
            <a:spLocks noGrp="1"/>
          </p:cNvSpPr>
          <p:nvPr>
            <p:ph type="ftr" sz="quarter" idx="3"/>
          </p:nvPr>
        </p:nvSpPr>
        <p:spPr>
          <a:xfrm>
            <a:off x="2831123" y="6312408"/>
            <a:ext cx="3481754" cy="365125"/>
          </a:xfrm>
          <a:prstGeom prst="rect">
            <a:avLst/>
          </a:prstGeom>
        </p:spPr>
        <p:txBody>
          <a:bodyPr vert="horz" lIns="91440" tIns="45720" rIns="91440" bIns="45720" rtlCol="0" anchor="ctr"/>
          <a:lstStyle>
            <a:lvl1pPr algn="ctr">
              <a:defRPr sz="1200">
                <a:solidFill>
                  <a:schemeClr val="tx2"/>
                </a:solidFill>
              </a:defRPr>
            </a:lvl1pPr>
          </a:lstStyle>
          <a:p>
            <a:endParaRPr lang="el-GR"/>
          </a:p>
        </p:txBody>
      </p:sp>
      <p:sp>
        <p:nvSpPr>
          <p:cNvPr id="6" name="Slide Number Placeholder 5"/>
          <p:cNvSpPr>
            <a:spLocks noGrp="1"/>
          </p:cNvSpPr>
          <p:nvPr>
            <p:ph type="sldNum" sz="quarter" idx="4"/>
          </p:nvPr>
        </p:nvSpPr>
        <p:spPr>
          <a:xfrm>
            <a:off x="6553200" y="6312408"/>
            <a:ext cx="2133600" cy="365125"/>
          </a:xfrm>
          <a:prstGeom prst="rect">
            <a:avLst/>
          </a:prstGeom>
        </p:spPr>
        <p:txBody>
          <a:bodyPr vert="horz" lIns="91440" tIns="45720" rIns="91440" bIns="45720" rtlCol="0" anchor="ctr"/>
          <a:lstStyle>
            <a:lvl1pPr algn="r">
              <a:defRPr sz="1200">
                <a:solidFill>
                  <a:schemeClr val="tx2"/>
                </a:solidFill>
              </a:defRPr>
            </a:lvl1pPr>
          </a:lstStyle>
          <a:p>
            <a:fld id="{D4543317-7153-4BEA-AFD9-D13D8B47A426}" type="slidenum">
              <a:rPr lang="el-GR" smtClean="0"/>
              <a:t>‹#›</a:t>
            </a:fld>
            <a:endParaRPr lang="el-GR"/>
          </a:p>
        </p:txBody>
      </p:sp>
    </p:spTree>
  </p:cSld>
  <p:clrMap bg1="dk1" tx1="lt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emf"/><Relationship Id="rId1" Type="http://schemas.openxmlformats.org/officeDocument/2006/relationships/slideLayout" Target="../slideLayouts/slideLayout4.xml"/><Relationship Id="rId6" Type="http://schemas.openxmlformats.org/officeDocument/2006/relationships/image" Target="../media/image5.emf"/><Relationship Id="rId5" Type="http://schemas.openxmlformats.org/officeDocument/2006/relationships/image" Target="../media/image4.pn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 Id="rId6" Type="http://schemas.openxmlformats.org/officeDocument/2006/relationships/image" Target="../media/image10.emf"/><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emf"/><Relationship Id="rId7" Type="http://schemas.openxmlformats.org/officeDocument/2006/relationships/image" Target="../media/image16.jpeg"/><Relationship Id="rId2" Type="http://schemas.openxmlformats.org/officeDocument/2006/relationships/image" Target="../media/image11.jpeg"/><Relationship Id="rId1" Type="http://schemas.openxmlformats.org/officeDocument/2006/relationships/slideLayout" Target="../slideLayouts/slideLayout4.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9512" y="2636912"/>
            <a:ext cx="4419600" cy="1600327"/>
          </a:xfrm>
          <a:effectLst>
            <a:glow rad="63500">
              <a:schemeClr val="accent1">
                <a:satMod val="175000"/>
                <a:alpha val="40000"/>
              </a:schemeClr>
            </a:glow>
          </a:effectLst>
          <a:scene3d>
            <a:camera prst="perspectiveRelaxedModerately"/>
            <a:lightRig rig="threePt" dir="t"/>
          </a:scene3d>
        </p:spPr>
        <p:style>
          <a:lnRef idx="2">
            <a:schemeClr val="accent6">
              <a:shade val="50000"/>
            </a:schemeClr>
          </a:lnRef>
          <a:fillRef idx="1">
            <a:schemeClr val="accent6"/>
          </a:fillRef>
          <a:effectRef idx="0">
            <a:schemeClr val="accent6"/>
          </a:effectRef>
          <a:fontRef idx="minor">
            <a:schemeClr val="lt1"/>
          </a:fontRef>
        </p:style>
        <p:txBody>
          <a:bodyPr>
            <a:normAutofit/>
          </a:bodyPr>
          <a:lstStyle/>
          <a:p>
            <a:r>
              <a:rPr lang="el-GR" sz="8800"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glow rad="139700">
                    <a:schemeClr val="accent6">
                      <a:satMod val="175000"/>
                      <a:alpha val="40000"/>
                    </a:schemeClr>
                  </a:glow>
                  <a:outerShdw blurRad="50800" dist="40000" dir="5400000" algn="tl" rotWithShape="0">
                    <a:srgbClr val="000000">
                      <a:shade val="5000"/>
                      <a:satMod val="120000"/>
                      <a:alpha val="33000"/>
                    </a:srgbClr>
                  </a:outerShdw>
                </a:effectLst>
                <a:latin typeface="Monotype Corsiva" pitchFamily="66" charset="0"/>
              </a:rPr>
              <a:t> </a:t>
            </a:r>
            <a:r>
              <a:rPr lang="el-GR" sz="9600"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glow rad="139700">
                    <a:schemeClr val="accent6">
                      <a:satMod val="175000"/>
                      <a:alpha val="40000"/>
                    </a:schemeClr>
                  </a:glow>
                  <a:outerShdw blurRad="50800" dist="40000" dir="5400000" algn="tl" rotWithShape="0">
                    <a:srgbClr val="000000">
                      <a:shade val="5000"/>
                      <a:satMod val="120000"/>
                      <a:alpha val="33000"/>
                    </a:srgbClr>
                  </a:outerShdw>
                </a:effectLst>
                <a:latin typeface="Monotype Corsiva" pitchFamily="66" charset="0"/>
              </a:rPr>
              <a:t>Μ.Μ.Ε.</a:t>
            </a:r>
            <a:endParaRPr lang="el-GR" sz="9600"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glow rad="139700">
                  <a:schemeClr val="accent6">
                    <a:satMod val="175000"/>
                    <a:alpha val="40000"/>
                  </a:schemeClr>
                </a:glow>
                <a:outerShdw blurRad="50800" dist="40000" dir="5400000" algn="tl" rotWithShape="0">
                  <a:srgbClr val="000000">
                    <a:shade val="5000"/>
                    <a:satMod val="120000"/>
                    <a:alpha val="33000"/>
                  </a:srgbClr>
                </a:outerShdw>
              </a:effectLst>
              <a:latin typeface="Monotype Corsiva" pitchFamily="66" charset="0"/>
            </a:endParaRPr>
          </a:p>
        </p:txBody>
      </p:sp>
      <p:sp>
        <p:nvSpPr>
          <p:cNvPr id="3" name="Subtitle 2"/>
          <p:cNvSpPr>
            <a:spLocks noGrp="1"/>
          </p:cNvSpPr>
          <p:nvPr>
            <p:ph type="subTitle" idx="1"/>
          </p:nvPr>
        </p:nvSpPr>
        <p:spPr/>
        <p:txBody>
          <a:bodyPr/>
          <a:lstStyle/>
          <a:p>
            <a:endParaRPr lang="el-GR"/>
          </a:p>
        </p:txBody>
      </p:sp>
    </p:spTree>
    <p:extLst>
      <p:ext uri="{BB962C8B-B14F-4D97-AF65-F5344CB8AC3E}">
        <p14:creationId xmlns:p14="http://schemas.microsoft.com/office/powerpoint/2010/main" val="2182430978"/>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l-GR" sz="4000"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onotype Corsiva" pitchFamily="66" charset="0"/>
              </a:rPr>
              <a:t>ΣΚΟΠΟΣ  &amp;  ΛΟΓΟΣ</a:t>
            </a:r>
            <a:endParaRPr lang="el-GR" sz="4000"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onotype Corsiva" pitchFamily="66" charset="0"/>
            </a:endParaRPr>
          </a:p>
        </p:txBody>
      </p:sp>
      <p:sp>
        <p:nvSpPr>
          <p:cNvPr id="3" name="Content Placeholder 2"/>
          <p:cNvSpPr>
            <a:spLocks noGrp="1"/>
          </p:cNvSpPr>
          <p:nvPr>
            <p:ph idx="1"/>
          </p:nvPr>
        </p:nvSpPr>
        <p:spPr>
          <a:xfrm>
            <a:off x="457200" y="1052736"/>
            <a:ext cx="8229600" cy="5256584"/>
          </a:xfrm>
        </p:spPr>
        <p:txBody>
          <a:bodyPr>
            <a:normAutofit fontScale="92500" lnSpcReduction="10000"/>
          </a:bodyPr>
          <a:lstStyle/>
          <a:p>
            <a:pPr marL="0" indent="0" algn="just">
              <a:buNone/>
            </a:pPr>
            <a:endParaRPr lang="el-GR" sz="20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algn="just">
              <a:buFont typeface="Wingdings" pitchFamily="2" charset="2"/>
              <a:buChar char=""/>
            </a:pPr>
            <a:r>
              <a:rPr lang="el-GR" sz="20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Ο </a:t>
            </a:r>
            <a:r>
              <a:rPr lang="el-GR" sz="2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σκοπός της έρευνάς μας είναι να κατανοήσουμε την  ανάγκη της επικοινωνίας μεταξύ των ανθρώπων, η οποία είναι σύμφυτη με την ανθρώπινη ύπαρξη. Να μελετήσουμε το ρόλο που διαδραματίζουν τα Μ.Μ.Ε. στη ζωή μας, να γνωρίσουμε τους τρόπους (παλιούς και νέους) που ανακάλυψε ο άνθρωπος, για να ικανοποιήσει αυτή την ανάγκη του. Να θίξουμε τις πολύπλευρες επιρροές των Μ.Μ.Ε. στις διάφορες ηλικίες και γενικότερα τις διαχρονικές επιδράσεις στην κοινωνία. Από την έρευνα αυτή να διαπιστώσουμε τη σπουδαιότητα του ρόλου των Μ.Μ.Ε. και να καταδείξουμε την επιρροή τους στη διαμόρφωση απόψεων, θέσεων, στάσεων και αξιακών συστημάτων σε προσωπικό και γενικότερο επίπεδο</a:t>
            </a:r>
            <a:r>
              <a:rPr lang="el-GR" sz="20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a:t>
            </a:r>
          </a:p>
          <a:p>
            <a:pPr marL="0" indent="0" algn="just">
              <a:buNone/>
            </a:pPr>
            <a:endParaRPr lang="el-GR" sz="20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algn="just">
              <a:buFont typeface="Wingdings" pitchFamily="2" charset="2"/>
              <a:buChar char=""/>
            </a:pPr>
            <a:r>
              <a:rPr lang="el-GR" sz="2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a:t>
            </a:r>
            <a:r>
              <a:rPr lang="el-GR" sz="20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Ο </a:t>
            </a:r>
            <a:r>
              <a:rPr lang="el-GR" sz="2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λόγος για τον οποίο ασχοληθήκαμε με τα Μ.Μ.Ε. είναι να αντιληφθούμε την ανάγκη του ανθρώπου να επικοινωνήσει, τους τρόπου που εφηύρε , από παλιά μέχρι σήμερα και τις προσπάθειες που κατέβαλε για να ικανοποίηση την ανάγκη του αυτή. Είναι επίκαιρο και μας αφορά όλους άμεσα, γιατί αυτά επηρεάζουν σε μεγάλο βαθμό τη ζωή όλων μας. Τέλος, θέλουμε να ενημερωθούμε και να ενημερώσουμε τον κόσμο για τις επιδράσεις και γενικά τι συμβαίνει με τα Μ.Μ.Ε. ώστε να καλλιεργήσουμε μια κριτική ικανότητα για να μπορέσουμε να κατανοήσουμε την νοοτροπία τους.</a:t>
            </a:r>
          </a:p>
        </p:txBody>
      </p:sp>
    </p:spTree>
    <p:extLst>
      <p:ext uri="{BB962C8B-B14F-4D97-AF65-F5344CB8AC3E}">
        <p14:creationId xmlns:p14="http://schemas.microsoft.com/office/powerpoint/2010/main" val="78233586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750"/>
                                        <p:tgtEl>
                                          <p:spTgt spid="2"/>
                                        </p:tgtEl>
                                      </p:cBhvr>
                                    </p:animEffect>
                                  </p:childTnLst>
                                </p:cTn>
                              </p:par>
                            </p:childTnLst>
                          </p:cTn>
                        </p:par>
                        <p:par>
                          <p:cTn id="8" fill="hold">
                            <p:stCondLst>
                              <p:cond delay="1250"/>
                            </p:stCondLst>
                            <p:childTnLst>
                              <p:par>
                                <p:cTn id="9" presetID="14" presetClass="entr" presetSubtype="5"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randombar(vertical)">
                                      <p:cBhvr>
                                        <p:cTn id="11" dur="1000"/>
                                        <p:tgtEl>
                                          <p:spTgt spid="3">
                                            <p:txEl>
                                              <p:pRg st="1" end="1"/>
                                            </p:txEl>
                                          </p:spTgt>
                                        </p:tgtEl>
                                      </p:cBhvr>
                                    </p:animEffect>
                                  </p:childTnLst>
                                </p:cTn>
                              </p:par>
                            </p:childTnLst>
                          </p:cTn>
                        </p:par>
                        <p:par>
                          <p:cTn id="12" fill="hold">
                            <p:stCondLst>
                              <p:cond delay="2250"/>
                            </p:stCondLst>
                            <p:childTnLst>
                              <p:par>
                                <p:cTn id="13" presetID="14" presetClass="entr" presetSubtype="10" fill="hold" nodeType="after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5"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l-GR" sz="4400"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onotype Corsiva" pitchFamily="66" charset="0"/>
              </a:rPr>
              <a:t>ΠΑΛΑΙΑ  Μ.Μ.Ε.</a:t>
            </a:r>
            <a:endParaRPr lang="el-GR" sz="4400"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onotype Corsiva" pitchFamily="66" charset="0"/>
            </a:endParaRPr>
          </a:p>
        </p:txBody>
      </p:sp>
      <p:sp>
        <p:nvSpPr>
          <p:cNvPr id="3" name="Content Placeholder 2"/>
          <p:cNvSpPr>
            <a:spLocks noGrp="1"/>
          </p:cNvSpPr>
          <p:nvPr>
            <p:ph sz="half" idx="1"/>
          </p:nvPr>
        </p:nvSpPr>
        <p:spPr>
          <a:xfrm>
            <a:off x="457200" y="332656"/>
            <a:ext cx="4038600" cy="6192688"/>
          </a:xfrm>
        </p:spPr>
        <p:txBody>
          <a:bodyPr>
            <a:normAutofit/>
          </a:bodyPr>
          <a:lstStyle/>
          <a:p>
            <a:endParaRPr lang="el-GR" sz="1800" b="1" i="1" u="sng" dirty="0" smtClean="0">
              <a:latin typeface="Monotype Corsiva" pitchFamily="66" charset="0"/>
            </a:endParaRPr>
          </a:p>
          <a:p>
            <a:pPr>
              <a:buFont typeface="Wingdings 2" pitchFamily="18" charset="2"/>
              <a:buChar char=""/>
            </a:pPr>
            <a:r>
              <a:rPr lang="el-GR" sz="1800" b="1" i="1" u="sng"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Ημεροδρόμοι</a:t>
            </a:r>
            <a:r>
              <a:rPr lang="el-GR" sz="1800" b="1" i="1" u="sng"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a:t>
            </a:r>
            <a:r>
              <a:rPr lang="el-GR" sz="1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ήταν οι αρχαίοι Έλληνες που μετέφεραν μηνύματα διανύοντας μεγάλες αποστάσεις χρησιμοποιώντας και άλογα.  </a:t>
            </a:r>
            <a:endParaRPr lang="el-GR" sz="18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a:buFont typeface="Wingdings 2" pitchFamily="18" charset="2"/>
              <a:buChar char=""/>
            </a:pPr>
            <a:endParaRPr lang="el-GR" sz="1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a:buFont typeface="Wingdings 2" pitchFamily="18" charset="2"/>
              <a:buChar char=""/>
            </a:pPr>
            <a:endParaRPr lang="el-GR" sz="18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a:buFont typeface="Wingdings 2" pitchFamily="18" charset="2"/>
              <a:buChar char=""/>
            </a:pPr>
            <a:endParaRPr lang="el-GR" sz="1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a:buFont typeface="Wingdings 2" pitchFamily="18" charset="2"/>
              <a:buChar char=""/>
            </a:pPr>
            <a:endParaRPr lang="el-GR" sz="1800" b="1" i="1" u="sng"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a:buFont typeface="Wingdings 2" pitchFamily="18" charset="2"/>
              <a:buChar char=""/>
            </a:pPr>
            <a:r>
              <a:rPr lang="el-GR" sz="1800" b="1" i="1" u="sng"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Ταχυδρομικά </a:t>
            </a:r>
            <a:r>
              <a:rPr lang="el-GR" sz="1800" b="1" i="1" u="sng"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περιστέρια: </a:t>
            </a:r>
            <a:r>
              <a:rPr lang="el-GR" sz="1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μεταφέρουν μηνύματα με την βοήθεια ενός είδους GPS που έχουν  στον εγκέφαλό τους. Έχουν την δυνατότητα να ξεχωρίζουν το βόρειο από το νότιο ημισφαίριο και γνωρίζουν ποιά κατεύθυνση πρέπει να ακολουθήσουν ώστε να παραδώσουν το μήνυμα.</a:t>
            </a:r>
          </a:p>
          <a:p>
            <a:pPr>
              <a:buNone/>
            </a:pPr>
            <a:endParaRPr lang="el-GR" sz="1800" dirty="0"/>
          </a:p>
          <a:p>
            <a:endParaRPr lang="el-GR" sz="1800" dirty="0">
              <a:latin typeface="Monotype Corsiva" pitchFamily="66" charset="0"/>
            </a:endParaRPr>
          </a:p>
          <a:p>
            <a:endParaRPr lang="el-GR" dirty="0"/>
          </a:p>
        </p:txBody>
      </p:sp>
      <p:sp>
        <p:nvSpPr>
          <p:cNvPr id="4" name="Content Placeholder 3"/>
          <p:cNvSpPr>
            <a:spLocks noGrp="1"/>
          </p:cNvSpPr>
          <p:nvPr>
            <p:ph sz="half" idx="2"/>
          </p:nvPr>
        </p:nvSpPr>
        <p:spPr>
          <a:xfrm>
            <a:off x="4648200" y="332656"/>
            <a:ext cx="4038600" cy="6192688"/>
          </a:xfrm>
        </p:spPr>
        <p:txBody>
          <a:bodyPr>
            <a:normAutofit/>
          </a:bodyPr>
          <a:lstStyle/>
          <a:p>
            <a:pPr>
              <a:buFont typeface="Wingdings 2" pitchFamily="18" charset="2"/>
              <a:buChar char=""/>
            </a:pPr>
            <a:r>
              <a:rPr lang="el-GR" sz="1800" b="1" i="1" u="sng"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Φρυκτωρίες</a:t>
            </a:r>
            <a:r>
              <a:rPr lang="el-GR" sz="1800" b="1" i="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a:t>
            </a:r>
            <a:r>
              <a:rPr lang="el-GR" sz="1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είναι συστηματική μέθοδος μετάδοσης μηνυμάτων με χρήση φωτιάς σύντομα και σε μεγάλη απόσταση.</a:t>
            </a:r>
          </a:p>
          <a:p>
            <a:pPr>
              <a:buFont typeface="Wingdings 2" pitchFamily="18" charset="2"/>
              <a:buChar char=""/>
            </a:pPr>
            <a:endPar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a:p>
            <a:pPr marL="0" indent="0">
              <a:buNone/>
            </a:pPr>
            <a:endPar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a:p>
            <a:pPr>
              <a:buFont typeface="Wingdings 2" pitchFamily="18" charset="2"/>
              <a:buChar char=""/>
            </a:pPr>
            <a:endParaRPr lang="el-GR" sz="1800" b="1" i="1" u="sng"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a:p>
            <a:pPr>
              <a:buFont typeface="Wingdings 2" pitchFamily="18" charset="2"/>
              <a:buChar char=""/>
            </a:pPr>
            <a:r>
              <a:rPr lang="el-GR" sz="1800" b="1" i="1" u="sng"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Κρυπτεία </a:t>
            </a:r>
            <a:r>
              <a:rPr lang="el-GR" sz="1800" b="1" i="1" u="sng"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Σκυτάλη:</a:t>
            </a:r>
            <a:r>
              <a:rPr lang="el-GR" sz="1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Γύρω από ξύλινο κύλινδρο τυλίγεται ταινία περγαμηνής ή υφάσματος ή δέρματος. Κατά μήκος της περιέλιξης καταγράφονταν σειρές μηνύματος</a:t>
            </a:r>
            <a:r>
              <a:rPr lang="en-US" sz="1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a:t>
            </a:r>
            <a:endParaRPr lang="el-GR" sz="1800" b="1" i="1" u="sng"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a:buFont typeface="Wingdings 2" pitchFamily="18" charset="2"/>
              <a:buChar char=""/>
            </a:pPr>
            <a:endPar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a:p>
            <a:pPr>
              <a:buFont typeface="Wingdings 2" pitchFamily="18" charset="2"/>
              <a:buChar char=""/>
            </a:pPr>
            <a:r>
              <a:rPr lang="el-GR" sz="1800" b="1" i="1" u="sng"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Ακουστικός Τηλέγραφος του Μέγα Αλέξανδρου: </a:t>
            </a:r>
            <a:r>
              <a:rPr lang="el-GR" sz="1800" b="1" i="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ακουστικές επικοινωνίες που χρησιμοποίησε για το στρατό του.</a:t>
            </a:r>
            <a:endParaRPr lang="en-US" sz="1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a:buNone/>
            </a:pPr>
            <a:endParaRPr lang="el-GR" dirty="0"/>
          </a:p>
          <a:p>
            <a:endParaRPr lang="el-GR" dirty="0"/>
          </a:p>
        </p:txBody>
      </p:sp>
      <p:pic>
        <p:nvPicPr>
          <p:cNvPr id="5" name="5 - Εικόνα"/>
          <p:cNvPicPr/>
          <p:nvPr/>
        </p:nvPicPr>
        <p:blipFill>
          <a:blip r:embed="rId2" cstate="print"/>
          <a:srcRect/>
          <a:stretch>
            <a:fillRect/>
          </a:stretch>
        </p:blipFill>
        <p:spPr bwMode="auto">
          <a:xfrm>
            <a:off x="2296240" y="1844824"/>
            <a:ext cx="1643074" cy="1143008"/>
          </a:xfrm>
          <a:prstGeom prst="rect">
            <a:avLst/>
          </a:prstGeom>
          <a:ln>
            <a:noFill/>
          </a:ln>
          <a:effectLst>
            <a:outerShdw blurRad="292100" dist="139700" dir="2700000" algn="tl" rotWithShape="0">
              <a:srgbClr val="333333">
                <a:alpha val="65000"/>
              </a:srgbClr>
            </a:outerShdw>
          </a:effectLst>
        </p:spPr>
      </p:pic>
      <p:pic>
        <p:nvPicPr>
          <p:cNvPr id="6" name="il_fi" descr="http://ermis.wikispaces.com/file/view/%CF%84%CE%B1%CF%87.%CF%80%CE%B5%CF%81%CE%B9%CF%83%CF%84%CE%B5%CF%81%CE%B9.gif/265151254/272x198/%CF%84%CE%B1%CF%87.%CF%80%CE%B5%CF%81%CE%B9%CF%83%CF%84%CE%B5%CF%81%CE%B9.gif"/>
          <p:cNvPicPr/>
          <p:nvPr/>
        </p:nvPicPr>
        <p:blipFill>
          <a:blip r:embed="rId3" cstate="print"/>
          <a:srcRect/>
          <a:stretch>
            <a:fillRect/>
          </a:stretch>
        </p:blipFill>
        <p:spPr bwMode="auto">
          <a:xfrm>
            <a:off x="1331640" y="5157192"/>
            <a:ext cx="2357454" cy="1428760"/>
          </a:xfrm>
          <a:prstGeom prst="rect">
            <a:avLst/>
          </a:prstGeom>
          <a:noFill/>
          <a:ln w="9525">
            <a:noFill/>
            <a:miter lim="800000"/>
            <a:headEnd/>
            <a:tailEnd/>
          </a:ln>
        </p:spPr>
      </p:pic>
      <p:pic>
        <p:nvPicPr>
          <p:cNvPr id="7" name="12 - Εικόνα" descr="Φρυκτωρίες.jpg"/>
          <p:cNvPicPr>
            <a:picLocks noChangeAspect="1"/>
          </p:cNvPicPr>
          <p:nvPr/>
        </p:nvPicPr>
        <p:blipFill>
          <a:blip r:embed="rId4" cstate="print"/>
          <a:stretch>
            <a:fillRect/>
          </a:stretch>
        </p:blipFill>
        <p:spPr>
          <a:xfrm rot="10800000">
            <a:off x="5715014" y="1237216"/>
            <a:ext cx="1571636" cy="1258561"/>
          </a:xfrm>
          <a:prstGeom prst="rect">
            <a:avLst/>
          </a:prstGeom>
        </p:spPr>
      </p:pic>
      <p:pic>
        <p:nvPicPr>
          <p:cNvPr id="8" name="7 - Εικόνα"/>
          <p:cNvPicPr/>
          <p:nvPr/>
        </p:nvPicPr>
        <p:blipFill>
          <a:blip r:embed="rId5" cstate="print"/>
          <a:srcRect/>
          <a:stretch>
            <a:fillRect/>
          </a:stretch>
        </p:blipFill>
        <p:spPr bwMode="auto">
          <a:xfrm>
            <a:off x="6328145" y="3789040"/>
            <a:ext cx="1909043" cy="539863"/>
          </a:xfrm>
          <a:prstGeom prst="rect">
            <a:avLst/>
          </a:prstGeom>
          <a:ln>
            <a:noFill/>
          </a:ln>
          <a:effectLst>
            <a:outerShdw blurRad="292100" dist="139700" dir="2700000" algn="tl" rotWithShape="0">
              <a:srgbClr val="333333">
                <a:alpha val="65000"/>
              </a:srgbClr>
            </a:outerShdw>
          </a:effectLst>
        </p:spPr>
      </p:pic>
      <p:pic>
        <p:nvPicPr>
          <p:cNvPr id="9" name="8 - Εικόνα"/>
          <p:cNvPicPr/>
          <p:nvPr/>
        </p:nvPicPr>
        <p:blipFill>
          <a:blip r:embed="rId6" cstate="print"/>
          <a:srcRect/>
          <a:stretch>
            <a:fillRect/>
          </a:stretch>
        </p:blipFill>
        <p:spPr bwMode="auto">
          <a:xfrm>
            <a:off x="5741298" y="5445507"/>
            <a:ext cx="1839718" cy="134076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959370988"/>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xit" presetSubtype="0" fill="hold" grpId="0" nodeType="afterEffect">
                                  <p:stCondLst>
                                    <p:cond delay="1000"/>
                                  </p:stCondLst>
                                  <p:childTnLst>
                                    <p:animEffect transition="out" filter="wipe(down)">
                                      <p:cBhvr>
                                        <p:cTn id="6" dur="203" accel="50000">
                                          <p:stCondLst>
                                            <p:cond delay="2047"/>
                                          </p:stCondLst>
                                        </p:cTn>
                                        <p:tgtEl>
                                          <p:spTgt spid="2"/>
                                        </p:tgtEl>
                                      </p:cBhvr>
                                    </p:animEffect>
                                    <p:anim calcmode="lin" valueType="num">
                                      <p:cBhvr>
                                        <p:cTn id="7" dur="2050" tmFilter="0,0; 0.14,0.31; 0.43,0.73; 0.71,0.91; 1.0,1.0">
                                          <p:stCondLst>
                                            <p:cond delay="0"/>
                                          </p:stCondLst>
                                        </p:cTn>
                                        <p:tgtEl>
                                          <p:spTgt spid="2"/>
                                        </p:tgtEl>
                                        <p:attrNameLst>
                                          <p:attrName>ppt_x</p:attrName>
                                        </p:attrNameLst>
                                      </p:cBhvr>
                                      <p:tavLst>
                                        <p:tav tm="0">
                                          <p:val>
                                            <p:strVal val="ppt_x"/>
                                          </p:val>
                                        </p:tav>
                                        <p:tav tm="100000">
                                          <p:val>
                                            <p:strVal val="#ppt_x+0.25"/>
                                          </p:val>
                                        </p:tav>
                                      </p:tavLst>
                                    </p:anim>
                                    <p:anim calcmode="lin" valueType="num">
                                      <p:cBhvr>
                                        <p:cTn id="8" dur="200">
                                          <p:stCondLst>
                                            <p:cond delay="2050"/>
                                          </p:stCondLst>
                                        </p:cTn>
                                        <p:tgtEl>
                                          <p:spTgt spid="2"/>
                                        </p:tgtEl>
                                        <p:attrNameLst>
                                          <p:attrName>ppt_x</p:attrName>
                                        </p:attrNameLst>
                                      </p:cBhvr>
                                      <p:tavLst>
                                        <p:tav tm="0">
                                          <p:val>
                                            <p:strVal val="ppt_x"/>
                                          </p:val>
                                        </p:tav>
                                        <p:tav tm="100000">
                                          <p:val>
                                            <p:strVal val="ppt_x"/>
                                          </p:val>
                                        </p:tav>
                                      </p:tavLst>
                                    </p:anim>
                                    <p:anim calcmode="lin" valueType="num">
                                      <p:cBhvr>
                                        <p:cTn id="9" dur="747" tmFilter="0.0,0.0;0.25,0.07;0.50,0.2;0.75,0.467;1.0,1.0">
                                          <p:stCondLst>
                                            <p:cond delay="0"/>
                                          </p:stCondLst>
                                        </p:cTn>
                                        <p:tgtEl>
                                          <p:spTgt spid="2"/>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0" dur="747" tmFilter="0, 0; 0.125,0.2665; 0.25,0.4; 0.375,0.465; 0.5,0.5;  0.625,0.535; 0.75,0.6; 0.875,0.7335; 1,1">
                                          <p:stCondLst>
                                            <p:cond delay="747"/>
                                          </p:stCondLst>
                                        </p:cTn>
                                        <p:tgtEl>
                                          <p:spTgt spid="2"/>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1" dur="373" tmFilter="0, 0; 0.125,0.2665; 0.25,0.4; 0.375,0.465; 0.5,0.5;  0.625,0.535; 0.75,0.6; 0.875,0.7335; 1,1">
                                          <p:stCondLst>
                                            <p:cond delay="1489"/>
                                          </p:stCondLst>
                                        </p:cTn>
                                        <p:tgtEl>
                                          <p:spTgt spid="2"/>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2" dur="184" tmFilter="0, 0; 0.125,0.2665; 0.25,0.4; 0.375,0.465; 0.5,0.5;  0.625,0.535; 0.75,0.6; 0.875,0.7335; 1,1">
                                          <p:stCondLst>
                                            <p:cond delay="1863"/>
                                          </p:stCondLst>
                                        </p:cTn>
                                        <p:tgtEl>
                                          <p:spTgt spid="2"/>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3" dur="203" accel="50000">
                                          <p:stCondLst>
                                            <p:cond delay="2047"/>
                                          </p:stCondLst>
                                        </p:cTn>
                                        <p:tgtEl>
                                          <p:spTgt spid="2"/>
                                        </p:tgtEl>
                                        <p:attrNameLst>
                                          <p:attrName>ppt_y</p:attrName>
                                        </p:attrNameLst>
                                      </p:cBhvr>
                                      <p:tavLst>
                                        <p:tav tm="0">
                                          <p:val>
                                            <p:strVal val="ppt_y"/>
                                          </p:val>
                                        </p:tav>
                                        <p:tav tm="100000">
                                          <p:val>
                                            <p:strVal val="ppt_y+ppt_h"/>
                                          </p:val>
                                        </p:tav>
                                      </p:tavLst>
                                    </p:anim>
                                    <p:animScale>
                                      <p:cBhvr>
                                        <p:cTn id="14" dur="29">
                                          <p:stCondLst>
                                            <p:cond delay="697"/>
                                          </p:stCondLst>
                                        </p:cTn>
                                        <p:tgtEl>
                                          <p:spTgt spid="2"/>
                                        </p:tgtEl>
                                      </p:cBhvr>
                                      <p:to x="100000" y="60000"/>
                                    </p:animScale>
                                    <p:animScale>
                                      <p:cBhvr>
                                        <p:cTn id="15" dur="187" decel="50000">
                                          <p:stCondLst>
                                            <p:cond delay="727"/>
                                          </p:stCondLst>
                                        </p:cTn>
                                        <p:tgtEl>
                                          <p:spTgt spid="2"/>
                                        </p:tgtEl>
                                      </p:cBhvr>
                                      <p:to x="100000" y="100000"/>
                                    </p:animScale>
                                    <p:animScale>
                                      <p:cBhvr>
                                        <p:cTn id="16" dur="29">
                                          <p:stCondLst>
                                            <p:cond delay="1476"/>
                                          </p:stCondLst>
                                        </p:cTn>
                                        <p:tgtEl>
                                          <p:spTgt spid="2"/>
                                        </p:tgtEl>
                                      </p:cBhvr>
                                      <p:to x="100000" y="80000"/>
                                    </p:animScale>
                                    <p:animScale>
                                      <p:cBhvr>
                                        <p:cTn id="17" dur="187" decel="50000">
                                          <p:stCondLst>
                                            <p:cond delay="1505"/>
                                          </p:stCondLst>
                                        </p:cTn>
                                        <p:tgtEl>
                                          <p:spTgt spid="2"/>
                                        </p:tgtEl>
                                      </p:cBhvr>
                                      <p:to x="100000" y="100000"/>
                                    </p:animScale>
                                    <p:animScale>
                                      <p:cBhvr>
                                        <p:cTn id="18" dur="29">
                                          <p:stCondLst>
                                            <p:cond delay="1847"/>
                                          </p:stCondLst>
                                        </p:cTn>
                                        <p:tgtEl>
                                          <p:spTgt spid="2"/>
                                        </p:tgtEl>
                                      </p:cBhvr>
                                      <p:to x="100000" y="90000"/>
                                    </p:animScale>
                                    <p:animScale>
                                      <p:cBhvr>
                                        <p:cTn id="19" dur="187" decel="50000">
                                          <p:stCondLst>
                                            <p:cond delay="1876"/>
                                          </p:stCondLst>
                                        </p:cTn>
                                        <p:tgtEl>
                                          <p:spTgt spid="2"/>
                                        </p:tgtEl>
                                      </p:cBhvr>
                                      <p:to x="100000" y="100000"/>
                                    </p:animScale>
                                    <p:animScale>
                                      <p:cBhvr>
                                        <p:cTn id="20" dur="29">
                                          <p:stCondLst>
                                            <p:cond delay="2034"/>
                                          </p:stCondLst>
                                        </p:cTn>
                                        <p:tgtEl>
                                          <p:spTgt spid="2"/>
                                        </p:tgtEl>
                                      </p:cBhvr>
                                      <p:to x="100000" y="95000"/>
                                    </p:animScale>
                                    <p:animScale>
                                      <p:cBhvr>
                                        <p:cTn id="21" dur="187" decel="50000">
                                          <p:stCondLst>
                                            <p:cond delay="2063"/>
                                          </p:stCondLst>
                                        </p:cTn>
                                        <p:tgtEl>
                                          <p:spTgt spid="2"/>
                                        </p:tgtEl>
                                      </p:cBhvr>
                                      <p:to x="100000" y="100000"/>
                                    </p:animScale>
                                    <p:set>
                                      <p:cBhvr>
                                        <p:cTn id="22" dur="1" fill="hold">
                                          <p:stCondLst>
                                            <p:cond delay="2249"/>
                                          </p:stCondLst>
                                        </p:cTn>
                                        <p:tgtEl>
                                          <p:spTgt spid="2"/>
                                        </p:tgtEl>
                                        <p:attrNameLst>
                                          <p:attrName>style.visibility</p:attrName>
                                        </p:attrNameLst>
                                      </p:cBhvr>
                                      <p:to>
                                        <p:strVal val="hidden"/>
                                      </p:to>
                                    </p:set>
                                  </p:childTnLst>
                                </p:cTn>
                              </p:par>
                            </p:childTnLst>
                          </p:cTn>
                        </p:par>
                        <p:par>
                          <p:cTn id="23" fill="hold">
                            <p:stCondLst>
                              <p:cond delay="3250"/>
                            </p:stCondLst>
                            <p:childTnLst>
                              <p:par>
                                <p:cTn id="24" presetID="21" presetClass="entr" presetSubtype="1" fill="hold" nodeType="after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wheel(1)">
                                      <p:cBhvr>
                                        <p:cTn id="26" dur="2000"/>
                                        <p:tgtEl>
                                          <p:spTgt spid="3">
                                            <p:txEl>
                                              <p:pRg st="1" end="1"/>
                                            </p:txEl>
                                          </p:spTgt>
                                        </p:tgtEl>
                                      </p:cBhvr>
                                    </p:animEffect>
                                  </p:childTnLst>
                                </p:cTn>
                              </p:par>
                              <p:par>
                                <p:cTn id="27" presetID="8" presetClass="emph" presetSubtype="0" fill="hold" nodeType="withEffect">
                                  <p:stCondLst>
                                    <p:cond delay="0"/>
                                  </p:stCondLst>
                                  <p:childTnLst>
                                    <p:animRot by="43200000">
                                      <p:cBhvr>
                                        <p:cTn id="28" dur="2000" fill="hold"/>
                                        <p:tgtEl>
                                          <p:spTgt spid="5"/>
                                        </p:tgtEl>
                                        <p:attrNameLst>
                                          <p:attrName>r</p:attrName>
                                        </p:attrNameLst>
                                      </p:cBhvr>
                                    </p:animRot>
                                  </p:childTnLst>
                                </p:cTn>
                              </p:par>
                            </p:childTnLst>
                          </p:cTn>
                        </p:par>
                        <p:par>
                          <p:cTn id="29" fill="hold">
                            <p:stCondLst>
                              <p:cond delay="5250"/>
                            </p:stCondLst>
                            <p:childTnLst>
                              <p:par>
                                <p:cTn id="30" presetID="21" presetClass="entr" presetSubtype="2" fill="hold" nodeType="after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heel(2)">
                                      <p:cBhvr>
                                        <p:cTn id="32" dur="1500"/>
                                        <p:tgtEl>
                                          <p:spTgt spid="3">
                                            <p:txEl>
                                              <p:pRg st="6" end="6"/>
                                            </p:txEl>
                                          </p:spTgt>
                                        </p:tgtEl>
                                      </p:cBhvr>
                                    </p:animEffect>
                                  </p:childTnLst>
                                </p:cTn>
                              </p:par>
                              <p:par>
                                <p:cTn id="33" presetID="32" presetClass="emph" presetSubtype="0" fill="hold" nodeType="withEffect">
                                  <p:stCondLst>
                                    <p:cond delay="0"/>
                                  </p:stCondLst>
                                  <p:childTnLst>
                                    <p:animRot by="120000">
                                      <p:cBhvr>
                                        <p:cTn id="34" dur="100" fill="hold">
                                          <p:stCondLst>
                                            <p:cond delay="0"/>
                                          </p:stCondLst>
                                        </p:cTn>
                                        <p:tgtEl>
                                          <p:spTgt spid="6"/>
                                        </p:tgtEl>
                                        <p:attrNameLst>
                                          <p:attrName>r</p:attrName>
                                        </p:attrNameLst>
                                      </p:cBhvr>
                                    </p:animRot>
                                    <p:animRot by="-240000">
                                      <p:cBhvr>
                                        <p:cTn id="35" dur="200" fill="hold">
                                          <p:stCondLst>
                                            <p:cond delay="200"/>
                                          </p:stCondLst>
                                        </p:cTn>
                                        <p:tgtEl>
                                          <p:spTgt spid="6"/>
                                        </p:tgtEl>
                                        <p:attrNameLst>
                                          <p:attrName>r</p:attrName>
                                        </p:attrNameLst>
                                      </p:cBhvr>
                                    </p:animRot>
                                    <p:animRot by="240000">
                                      <p:cBhvr>
                                        <p:cTn id="36" dur="200" fill="hold">
                                          <p:stCondLst>
                                            <p:cond delay="400"/>
                                          </p:stCondLst>
                                        </p:cTn>
                                        <p:tgtEl>
                                          <p:spTgt spid="6"/>
                                        </p:tgtEl>
                                        <p:attrNameLst>
                                          <p:attrName>r</p:attrName>
                                        </p:attrNameLst>
                                      </p:cBhvr>
                                    </p:animRot>
                                    <p:animRot by="-240000">
                                      <p:cBhvr>
                                        <p:cTn id="37" dur="200" fill="hold">
                                          <p:stCondLst>
                                            <p:cond delay="600"/>
                                          </p:stCondLst>
                                        </p:cTn>
                                        <p:tgtEl>
                                          <p:spTgt spid="6"/>
                                        </p:tgtEl>
                                        <p:attrNameLst>
                                          <p:attrName>r</p:attrName>
                                        </p:attrNameLst>
                                      </p:cBhvr>
                                    </p:animRot>
                                    <p:animRot by="120000">
                                      <p:cBhvr>
                                        <p:cTn id="38" dur="200" fill="hold">
                                          <p:stCondLst>
                                            <p:cond delay="800"/>
                                          </p:stCondLst>
                                        </p:cTn>
                                        <p:tgtEl>
                                          <p:spTgt spid="6"/>
                                        </p:tgtEl>
                                        <p:attrNameLst>
                                          <p:attrName>r</p:attrName>
                                        </p:attrNameLst>
                                      </p:cBhvr>
                                    </p:animRot>
                                  </p:childTnLst>
                                </p:cTn>
                              </p:par>
                            </p:childTnLst>
                          </p:cTn>
                        </p:par>
                        <p:par>
                          <p:cTn id="39" fill="hold">
                            <p:stCondLst>
                              <p:cond delay="6750"/>
                            </p:stCondLst>
                            <p:childTnLst>
                              <p:par>
                                <p:cTn id="40" presetID="21" presetClass="entr" presetSubtype="3" fill="hold" nodeType="afterEffect">
                                  <p:stCondLst>
                                    <p:cond delay="0"/>
                                  </p:stCondLst>
                                  <p:childTnLst>
                                    <p:set>
                                      <p:cBhvr>
                                        <p:cTn id="41" dur="1" fill="hold">
                                          <p:stCondLst>
                                            <p:cond delay="0"/>
                                          </p:stCondLst>
                                        </p:cTn>
                                        <p:tgtEl>
                                          <p:spTgt spid="4">
                                            <p:txEl>
                                              <p:pRg st="0" end="0"/>
                                            </p:txEl>
                                          </p:spTgt>
                                        </p:tgtEl>
                                        <p:attrNameLst>
                                          <p:attrName>style.visibility</p:attrName>
                                        </p:attrNameLst>
                                      </p:cBhvr>
                                      <p:to>
                                        <p:strVal val="visible"/>
                                      </p:to>
                                    </p:set>
                                    <p:animEffect transition="in" filter="wheel(3)">
                                      <p:cBhvr>
                                        <p:cTn id="42" dur="2000"/>
                                        <p:tgtEl>
                                          <p:spTgt spid="4">
                                            <p:txEl>
                                              <p:pRg st="0" end="0"/>
                                            </p:txEl>
                                          </p:spTgt>
                                        </p:tgtEl>
                                      </p:cBhvr>
                                    </p:animEffect>
                                  </p:childTnLst>
                                </p:cTn>
                              </p:par>
                              <p:par>
                                <p:cTn id="43" presetID="8" presetClass="emph" presetSubtype="0" fill="hold" nodeType="withEffect">
                                  <p:stCondLst>
                                    <p:cond delay="0"/>
                                  </p:stCondLst>
                                  <p:childTnLst>
                                    <p:animRot by="10800000">
                                      <p:cBhvr>
                                        <p:cTn id="44" dur="2000" fill="hold"/>
                                        <p:tgtEl>
                                          <p:spTgt spid="7"/>
                                        </p:tgtEl>
                                        <p:attrNameLst>
                                          <p:attrName>r</p:attrName>
                                        </p:attrNameLst>
                                      </p:cBhvr>
                                    </p:animRot>
                                  </p:childTnLst>
                                </p:cTn>
                              </p:par>
                            </p:childTnLst>
                          </p:cTn>
                        </p:par>
                        <p:par>
                          <p:cTn id="45" fill="hold">
                            <p:stCondLst>
                              <p:cond delay="8750"/>
                            </p:stCondLst>
                            <p:childTnLst>
                              <p:par>
                                <p:cTn id="46" presetID="21" presetClass="entr" presetSubtype="4" fill="hold" nodeType="afterEffect">
                                  <p:stCondLst>
                                    <p:cond delay="0"/>
                                  </p:stCondLst>
                                  <p:childTnLst>
                                    <p:set>
                                      <p:cBhvr>
                                        <p:cTn id="47" dur="1" fill="hold">
                                          <p:stCondLst>
                                            <p:cond delay="0"/>
                                          </p:stCondLst>
                                        </p:cTn>
                                        <p:tgtEl>
                                          <p:spTgt spid="4">
                                            <p:txEl>
                                              <p:pRg st="4" end="4"/>
                                            </p:txEl>
                                          </p:spTgt>
                                        </p:tgtEl>
                                        <p:attrNameLst>
                                          <p:attrName>style.visibility</p:attrName>
                                        </p:attrNameLst>
                                      </p:cBhvr>
                                      <p:to>
                                        <p:strVal val="visible"/>
                                      </p:to>
                                    </p:set>
                                    <p:animEffect transition="in" filter="wheel(4)">
                                      <p:cBhvr>
                                        <p:cTn id="48" dur="2000"/>
                                        <p:tgtEl>
                                          <p:spTgt spid="4">
                                            <p:txEl>
                                              <p:pRg st="4" end="4"/>
                                            </p:txEl>
                                          </p:spTgt>
                                        </p:tgtEl>
                                      </p:cBhvr>
                                    </p:animEffect>
                                  </p:childTnLst>
                                </p:cTn>
                              </p:par>
                              <p:par>
                                <p:cTn id="49" presetID="26" presetClass="emph" presetSubtype="0" fill="hold" nodeType="withEffect">
                                  <p:stCondLst>
                                    <p:cond delay="0"/>
                                  </p:stCondLst>
                                  <p:childTnLst>
                                    <p:animEffect transition="out" filter="fade">
                                      <p:cBhvr>
                                        <p:cTn id="50" dur="500" tmFilter="0, 0; .2, .5; .8, .5; 1, 0"/>
                                        <p:tgtEl>
                                          <p:spTgt spid="8"/>
                                        </p:tgtEl>
                                      </p:cBhvr>
                                    </p:animEffect>
                                    <p:animScale>
                                      <p:cBhvr>
                                        <p:cTn id="51" dur="250" autoRev="1" fill="hold"/>
                                        <p:tgtEl>
                                          <p:spTgt spid="8"/>
                                        </p:tgtEl>
                                      </p:cBhvr>
                                      <p:by x="105000" y="105000"/>
                                    </p:animScale>
                                  </p:childTnLst>
                                </p:cTn>
                              </p:par>
                            </p:childTnLst>
                          </p:cTn>
                        </p:par>
                        <p:par>
                          <p:cTn id="52" fill="hold">
                            <p:stCondLst>
                              <p:cond delay="10750"/>
                            </p:stCondLst>
                            <p:childTnLst>
                              <p:par>
                                <p:cTn id="53" presetID="21" presetClass="entr" presetSubtype="8" fill="hold" nodeType="afterEffect">
                                  <p:stCondLst>
                                    <p:cond delay="0"/>
                                  </p:stCondLst>
                                  <p:childTnLst>
                                    <p:set>
                                      <p:cBhvr>
                                        <p:cTn id="54" dur="1" fill="hold">
                                          <p:stCondLst>
                                            <p:cond delay="0"/>
                                          </p:stCondLst>
                                        </p:cTn>
                                        <p:tgtEl>
                                          <p:spTgt spid="4">
                                            <p:txEl>
                                              <p:pRg st="6" end="6"/>
                                            </p:txEl>
                                          </p:spTgt>
                                        </p:tgtEl>
                                        <p:attrNameLst>
                                          <p:attrName>style.visibility</p:attrName>
                                        </p:attrNameLst>
                                      </p:cBhvr>
                                      <p:to>
                                        <p:strVal val="visible"/>
                                      </p:to>
                                    </p:set>
                                    <p:animEffect transition="in" filter="wheel(8)">
                                      <p:cBhvr>
                                        <p:cTn id="55" dur="2000"/>
                                        <p:tgtEl>
                                          <p:spTgt spid="4">
                                            <p:txEl>
                                              <p:pRg st="6" end="6"/>
                                            </p:txEl>
                                          </p:spTgt>
                                        </p:tgtEl>
                                      </p:cBhvr>
                                    </p:animEffect>
                                  </p:childTnLst>
                                </p:cTn>
                              </p:par>
                              <p:par>
                                <p:cTn id="56" presetID="35" presetClass="emph" presetSubtype="0" fill="hold" nodeType="withEffect">
                                  <p:stCondLst>
                                    <p:cond delay="0"/>
                                  </p:stCondLst>
                                  <p:childTnLst>
                                    <p:anim calcmode="discrete" valueType="str">
                                      <p:cBhvr>
                                        <p:cTn id="57" dur="3750" fill="hold"/>
                                        <p:tgtEl>
                                          <p:spTgt spid="9"/>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H="1">
            <a:off x="8686800" y="1371918"/>
            <a:ext cx="133672" cy="45719"/>
          </a:xfrm>
        </p:spPr>
        <p:txBody>
          <a:bodyPr>
            <a:normAutofit fontScale="90000"/>
          </a:bodyPr>
          <a:lstStyle/>
          <a:p>
            <a:endParaRPr lang="el-GR" dirty="0"/>
          </a:p>
        </p:txBody>
      </p:sp>
      <p:sp>
        <p:nvSpPr>
          <p:cNvPr id="3" name="Content Placeholder 2"/>
          <p:cNvSpPr>
            <a:spLocks noGrp="1"/>
          </p:cNvSpPr>
          <p:nvPr>
            <p:ph sz="half" idx="1"/>
          </p:nvPr>
        </p:nvSpPr>
        <p:spPr>
          <a:xfrm>
            <a:off x="457200" y="260648"/>
            <a:ext cx="4038600" cy="6264696"/>
          </a:xfrm>
        </p:spPr>
        <p:txBody>
          <a:bodyPr>
            <a:normAutofit fontScale="92500" lnSpcReduction="20000"/>
          </a:bodyPr>
          <a:lstStyle/>
          <a:p>
            <a:pPr>
              <a:buFont typeface="Wingdings 2" pitchFamily="18" charset="2"/>
              <a:buChar char=""/>
            </a:pPr>
            <a:r>
              <a:rPr lang="el-GR" sz="1800" b="1" i="1" u="sng"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Υδραυλικός τηλεβόας</a:t>
            </a:r>
            <a:r>
              <a:rPr lang="el-GR" sz="1800" b="1" i="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a:t>
            </a:r>
          </a:p>
          <a:p>
            <a:pPr marL="0" indent="0">
              <a:buNone/>
            </a:pPr>
            <a:r>
              <a:rPr lang="el-GR" sz="18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ήταν ένα υδραυλικό σύστημα τηλεγραφίας.</a:t>
            </a:r>
          </a:p>
          <a:p>
            <a:pPr marL="0" indent="0">
              <a:buNone/>
            </a:pPr>
            <a:endParaRPr lang="el-GR" sz="18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a:buFont typeface="Wingdings 2" pitchFamily="18" charset="2"/>
              <a:buChar char=""/>
            </a:pPr>
            <a:r>
              <a:rPr lang="el-GR" sz="1800" b="1" u="sng"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Σήματα Σημαιών</a:t>
            </a:r>
            <a:r>
              <a:rPr lang="el-GR" sz="1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μέθοδος επικοινωνίας με κινούμενες σημαίες και αντίστοιχο κώδικα κινήσεων. </a:t>
            </a:r>
            <a:endParaRPr lang="el-GR" sz="18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marL="0" indent="0">
              <a:buNone/>
            </a:pPr>
            <a:endParaRPr lang="el-GR" sz="18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a:buFont typeface="Wingdings 2" pitchFamily="18" charset="2"/>
              <a:buChar char=""/>
            </a:pPr>
            <a:endParaRPr lang="el-GR" sz="18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a:buFont typeface="Wingdings 2" pitchFamily="18" charset="2"/>
              <a:buChar char=""/>
            </a:pPr>
            <a:endParaRPr lang="el-GR" sz="1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a:buFont typeface="Wingdings 2" pitchFamily="18" charset="2"/>
              <a:buChar char=""/>
            </a:pPr>
            <a:endParaRPr lang="el-GR" sz="18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a:buFont typeface="Wingdings 2" pitchFamily="18" charset="2"/>
              <a:buChar char=""/>
            </a:pPr>
            <a:r>
              <a:rPr lang="el-GR" sz="1800" b="1" i="1" u="sng"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Ανακλαστήρες ενίσχυσης</a:t>
            </a:r>
            <a:r>
              <a:rPr lang="el-GR" sz="1800" b="1" i="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a:t>
            </a:r>
            <a:r>
              <a:rPr lang="el-GR" sz="1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σήματα από τις φωτιές βοηθούσαν τους ειδικούς ανακλαστήρες να φανούν αρκετά μακριά</a:t>
            </a:r>
            <a:r>
              <a:rPr lang="el-GR" sz="18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a:t>
            </a:r>
          </a:p>
          <a:p>
            <a:pPr>
              <a:buFont typeface="Wingdings 2" pitchFamily="18" charset="2"/>
              <a:buChar char=""/>
            </a:pPr>
            <a:endParaRPr lang="el-GR" sz="1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a:buFont typeface="Wingdings 2" pitchFamily="18" charset="2"/>
              <a:buChar char=""/>
            </a:pPr>
            <a:r>
              <a:rPr lang="el-GR" sz="1800" b="1" i="1" u="sng"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Ταχυδρομεία Ίνκας</a:t>
            </a:r>
            <a:r>
              <a:rPr lang="el-GR" sz="1800" b="1" i="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a:t>
            </a:r>
            <a:r>
              <a:rPr lang="el-GR" sz="1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Η μορφή επικοινωνίας που χρησιμοποιήθηκε στα οροπέδια των Άνδεων ήταν με οργανωμένο σύστημα δρομέων</a:t>
            </a:r>
            <a:r>
              <a:rPr lang="el-GR" sz="18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a:t>
            </a:r>
          </a:p>
          <a:p>
            <a:pPr>
              <a:buFont typeface="Wingdings 2" pitchFamily="18" charset="2"/>
              <a:buChar char=""/>
            </a:pPr>
            <a:endParaRPr lang="el-GR" sz="1800" b="1" u="sng"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a:buFont typeface="Wingdings 2" pitchFamily="18" charset="2"/>
              <a:buChar char=""/>
            </a:pPr>
            <a:r>
              <a:rPr lang="el-GR" sz="1800" b="1" i="1" u="sng"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Σφυρίγματα</a:t>
            </a:r>
            <a:r>
              <a:rPr lang="el-GR" sz="1800" b="1" i="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a:t>
            </a:r>
            <a:r>
              <a:rPr lang="el-GR" sz="1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Οι Γκουάντσε χρησιμοποιούσαν μια ειδική γλώσσα σφυρίγματος για μεγάλες αποστάσεις. Παρόμοιες αναφορές υπάρχουν και για κάποια χωριά της Ελλάδας που μπορούν να επικοινωνούν με σφυρίγματα.</a:t>
            </a:r>
          </a:p>
          <a:p>
            <a:pPr>
              <a:buNone/>
            </a:pPr>
            <a:endParaRPr lang="el-GR" sz="1800" dirty="0">
              <a:latin typeface="Monotype Corsiva" pitchFamily="66" charset="0"/>
            </a:endParaRPr>
          </a:p>
          <a:p>
            <a:pPr>
              <a:buNone/>
            </a:pPr>
            <a:endParaRPr lang="el-GR" sz="1800" dirty="0" smtClean="0">
              <a:latin typeface="Monotype Corsiva" pitchFamily="66" charset="0"/>
            </a:endParaRPr>
          </a:p>
          <a:p>
            <a:endParaRPr lang="el-GR" dirty="0"/>
          </a:p>
        </p:txBody>
      </p:sp>
      <p:sp>
        <p:nvSpPr>
          <p:cNvPr id="4" name="Content Placeholder 3"/>
          <p:cNvSpPr>
            <a:spLocks noGrp="1"/>
          </p:cNvSpPr>
          <p:nvPr>
            <p:ph sz="half" idx="2"/>
          </p:nvPr>
        </p:nvSpPr>
        <p:spPr>
          <a:xfrm>
            <a:off x="4648200" y="260648"/>
            <a:ext cx="4038600" cy="6264696"/>
          </a:xfrm>
        </p:spPr>
        <p:txBody>
          <a:bodyPr>
            <a:normAutofit fontScale="92500" lnSpcReduction="20000"/>
          </a:bodyPr>
          <a:lstStyle/>
          <a:p>
            <a:pPr>
              <a:buFont typeface="Wingdings 2" pitchFamily="18" charset="2"/>
              <a:buChar char=""/>
            </a:pPr>
            <a:r>
              <a:rPr lang="el-GR" sz="1900" b="1" i="1" u="sng"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Σήματα Καπνού</a:t>
            </a:r>
            <a:r>
              <a:rPr lang="el-GR" sz="1900" b="1" i="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a:t>
            </a:r>
            <a:r>
              <a:rPr lang="el-GR" sz="19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χρησιμοποιούνταν από τους Ινδιάνους της Β. Αμερικής με συγκεκριμένο κώδικα για να επικοινωνούν</a:t>
            </a:r>
            <a:r>
              <a:rPr lang="el-GR" sz="19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a:t>
            </a:r>
          </a:p>
          <a:p>
            <a:pPr>
              <a:buFont typeface="Wingdings 2" pitchFamily="18" charset="2"/>
              <a:buChar char=""/>
            </a:pPr>
            <a:endParaRPr lang="el-GR" sz="19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a:buFont typeface="Wingdings 2" pitchFamily="18" charset="2"/>
              <a:buChar char=""/>
            </a:pPr>
            <a:endParaRPr lang="el-GR" sz="19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a:buFont typeface="Wingdings 2" pitchFamily="18" charset="2"/>
              <a:buChar char=""/>
            </a:pPr>
            <a:endParaRPr lang="el-GR" sz="19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a:buFont typeface="Wingdings 2" pitchFamily="18" charset="2"/>
              <a:buChar char=""/>
            </a:pPr>
            <a:r>
              <a:rPr lang="el-GR" sz="1900" b="1" i="1" u="sng"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Σωληνώσεις επικοινωνίας (Κίνα)</a:t>
            </a:r>
            <a:r>
              <a:rPr lang="el-GR" sz="1900" b="1" i="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a:t>
            </a:r>
            <a:r>
              <a:rPr lang="el-GR" sz="19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Μέσα στο περιβόητο Σινικό τείχος υπάρχουν μεταλλικές σωλήνες. Φωνάζοντας μέσα σε αυτές η φωνή φτάνει από το ένα φυλάκιο στο άλλο. Έτσι μεταδίδονταν τα μηνύματα κατά μήκος του τείχους.</a:t>
            </a:r>
          </a:p>
          <a:p>
            <a:pPr>
              <a:buFont typeface="Wingdings 2" pitchFamily="18" charset="2"/>
              <a:buChar char=""/>
            </a:pPr>
            <a:endParaRPr lang="el-GR" sz="2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a:p>
            <a:pPr>
              <a:buFont typeface="Wingdings 2" pitchFamily="18" charset="2"/>
              <a:buChar char=""/>
            </a:pPr>
            <a:endParaRPr lang="el-GR" sz="19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a:buFont typeface="Wingdings 2" pitchFamily="18" charset="2"/>
              <a:buChar char=""/>
            </a:pPr>
            <a:r>
              <a:rPr lang="el-GR" sz="1900" b="1" i="1" u="sng"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Καμινοβιγλάτορες</a:t>
            </a:r>
            <a:r>
              <a:rPr lang="el-GR" sz="1900" b="1" i="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το σύστημα χρησιμοποιούνταν</a:t>
            </a:r>
            <a:r>
              <a:rPr lang="el-GR" sz="19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κυρίως στο Βυζάντιο. Οι πύργοι διατηρούσαν τη φλόγα των πυρσών άσβηστη. </a:t>
            </a:r>
          </a:p>
          <a:p>
            <a:pPr>
              <a:buFont typeface="Wingdings 2" pitchFamily="18" charset="2"/>
              <a:buChar char=""/>
            </a:pPr>
            <a:endParaRPr lang="el-GR" sz="19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a:buFont typeface="Wingdings 2" pitchFamily="18" charset="2"/>
              <a:buChar char=""/>
            </a:pPr>
            <a:endPar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a:p>
            <a:pPr>
              <a:buFont typeface="Wingdings 2" pitchFamily="18" charset="2"/>
              <a:buChar char=""/>
            </a:pPr>
            <a:r>
              <a:rPr lang="el-GR" sz="1900" b="1" i="1" u="sng"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Αερόστατο</a:t>
            </a:r>
            <a:r>
              <a:rPr lang="el-GR" sz="1900" b="1" i="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a:t>
            </a:r>
            <a:r>
              <a:rPr lang="el-GR" sz="19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Ο </a:t>
            </a:r>
            <a:r>
              <a:rPr lang="en-US" sz="19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Conte</a:t>
            </a:r>
            <a:r>
              <a:rPr lang="el-GR" sz="19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(1792) χρησιμοποίησε αερόστατα για να μεταδώσει μηνύματα.</a:t>
            </a:r>
          </a:p>
          <a:p>
            <a:endParaRPr lang="el-GR" dirty="0"/>
          </a:p>
        </p:txBody>
      </p:sp>
      <p:pic>
        <p:nvPicPr>
          <p:cNvPr id="5" name="4 - Εικόνα" descr="G:\Project\Σήματα σημαιών.jpg"/>
          <p:cNvPicPr/>
          <p:nvPr/>
        </p:nvPicPr>
        <p:blipFill>
          <a:blip r:embed="rId2" cstate="print"/>
          <a:srcRect/>
          <a:stretch>
            <a:fillRect/>
          </a:stretch>
        </p:blipFill>
        <p:spPr bwMode="auto">
          <a:xfrm>
            <a:off x="2483768" y="1539725"/>
            <a:ext cx="1360618" cy="1158133"/>
          </a:xfrm>
          <a:prstGeom prst="rect">
            <a:avLst/>
          </a:prstGeom>
          <a:noFill/>
          <a:ln w="9525">
            <a:noFill/>
            <a:miter lim="800000"/>
            <a:headEnd/>
            <a:tailEnd/>
          </a:ln>
        </p:spPr>
      </p:pic>
      <p:pic>
        <p:nvPicPr>
          <p:cNvPr id="6" name="5 - Εικόνα" descr="C:\Documents and Settings\user\Τα έγγραφά μου\Εργασίες\Project\Σήματα καπνού.jpg"/>
          <p:cNvPicPr/>
          <p:nvPr/>
        </p:nvPicPr>
        <p:blipFill>
          <a:blip r:embed="rId3" cstate="print"/>
          <a:srcRect/>
          <a:stretch>
            <a:fillRect/>
          </a:stretch>
        </p:blipFill>
        <p:spPr bwMode="auto">
          <a:xfrm>
            <a:off x="6948264" y="980728"/>
            <a:ext cx="1551732" cy="1008112"/>
          </a:xfrm>
          <a:prstGeom prst="rect">
            <a:avLst/>
          </a:prstGeom>
          <a:ln>
            <a:noFill/>
          </a:ln>
          <a:effectLst>
            <a:outerShdw blurRad="190500" algn="tl" rotWithShape="0">
              <a:srgbClr val="000000">
                <a:alpha val="70000"/>
              </a:srgbClr>
            </a:outerShdw>
          </a:effectLst>
        </p:spPr>
      </p:pic>
      <p:pic>
        <p:nvPicPr>
          <p:cNvPr id="7" name="3 - Εικόνα" descr="Σινικό τείχος.jpg"/>
          <p:cNvPicPr/>
          <p:nvPr/>
        </p:nvPicPr>
        <p:blipFill>
          <a:blip r:embed="rId4" cstate="print"/>
          <a:stretch>
            <a:fillRect/>
          </a:stretch>
        </p:blipFill>
        <p:spPr>
          <a:xfrm>
            <a:off x="7092280" y="3161717"/>
            <a:ext cx="1914713" cy="75902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Εικόνα 3" descr="C:\Documents and Settings\user\Τα έγγραφά μου\Εργασίες\Project\Καμινοβιγλάτορες.jpg"/>
          <p:cNvPicPr/>
          <p:nvPr/>
        </p:nvPicPr>
        <p:blipFill>
          <a:blip r:embed="rId5" cstate="print"/>
          <a:srcRect/>
          <a:stretch>
            <a:fillRect/>
          </a:stretch>
        </p:blipFill>
        <p:spPr bwMode="auto">
          <a:xfrm>
            <a:off x="6948263" y="4669272"/>
            <a:ext cx="1224137" cy="847960"/>
          </a:xfrm>
          <a:prstGeom prst="rect">
            <a:avLst/>
          </a:prstGeom>
          <a:noFill/>
          <a:ln w="9525">
            <a:noFill/>
            <a:miter lim="800000"/>
            <a:headEnd/>
            <a:tailEnd/>
          </a:ln>
        </p:spPr>
      </p:pic>
      <p:pic>
        <p:nvPicPr>
          <p:cNvPr id="9" name="Εικόνα 14"/>
          <p:cNvPicPr/>
          <p:nvPr/>
        </p:nvPicPr>
        <p:blipFill>
          <a:blip r:embed="rId6" cstate="print"/>
          <a:srcRect/>
          <a:stretch>
            <a:fillRect/>
          </a:stretch>
        </p:blipFill>
        <p:spPr bwMode="auto">
          <a:xfrm>
            <a:off x="7561819" y="6021288"/>
            <a:ext cx="1258653" cy="8367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5268862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50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4">
                                            <p:txEl>
                                              <p:pRg st="10" end="10"/>
                                            </p:txEl>
                                          </p:spTgt>
                                        </p:tgtEl>
                                        <p:attrNameLst>
                                          <p:attrName>style.visibility</p:attrName>
                                        </p:attrNameLst>
                                      </p:cBhvr>
                                      <p:to>
                                        <p:strVal val="visible"/>
                                      </p:to>
                                    </p:set>
                                    <p:anim calcmode="lin" valueType="num">
                                      <p:cBhvr additive="base">
                                        <p:cTn id="16" dur="500" fill="hold"/>
                                        <p:tgtEl>
                                          <p:spTgt spid="4">
                                            <p:txEl>
                                              <p:pRg st="10" end="10"/>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4">
                                            <p:txEl>
                                              <p:pRg st="10" end="10"/>
                                            </p:txEl>
                                          </p:spTgt>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9" fill="hold" nodeType="after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par>
                          <p:cTn id="23" fill="hold">
                            <p:stCondLst>
                              <p:cond delay="2000"/>
                            </p:stCondLst>
                            <p:childTnLst>
                              <p:par>
                                <p:cTn id="24" presetID="2" presetClass="entr" presetSubtype="6" fill="hold" nodeType="afterEffect">
                                  <p:stCondLst>
                                    <p:cond delay="0"/>
                                  </p:stCondLst>
                                  <p:childTnLst>
                                    <p:set>
                                      <p:cBhvr>
                                        <p:cTn id="25" dur="1" fill="hold">
                                          <p:stCondLst>
                                            <p:cond delay="0"/>
                                          </p:stCondLst>
                                        </p:cTn>
                                        <p:tgtEl>
                                          <p:spTgt spid="4">
                                            <p:txEl>
                                              <p:pRg st="7" end="7"/>
                                            </p:txEl>
                                          </p:spTgt>
                                        </p:tgtEl>
                                        <p:attrNameLst>
                                          <p:attrName>style.visibility</p:attrName>
                                        </p:attrNameLst>
                                      </p:cBhvr>
                                      <p:to>
                                        <p:strVal val="visible"/>
                                      </p:to>
                                    </p:set>
                                    <p:anim calcmode="lin" valueType="num">
                                      <p:cBhvr additive="base">
                                        <p:cTn id="26" dur="500" fill="hold"/>
                                        <p:tgtEl>
                                          <p:spTgt spid="4">
                                            <p:txEl>
                                              <p:pRg st="7" end="7"/>
                                            </p:txEl>
                                          </p:spTgt>
                                        </p:tgtEl>
                                        <p:attrNameLst>
                                          <p:attrName>ppt_x</p:attrName>
                                        </p:attrNameLst>
                                      </p:cBhvr>
                                      <p:tavLst>
                                        <p:tav tm="0">
                                          <p:val>
                                            <p:strVal val="1+#ppt_w/2"/>
                                          </p:val>
                                        </p:tav>
                                        <p:tav tm="100000">
                                          <p:val>
                                            <p:strVal val="#ppt_x"/>
                                          </p:val>
                                        </p:tav>
                                      </p:tavLst>
                                    </p:anim>
                                    <p:anim calcmode="lin" valueType="num">
                                      <p:cBhvr additive="base">
                                        <p:cTn id="27"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8" fill="hold" nodeType="after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2" fill="hold" nodeType="afterEffect">
                                  <p:stCondLst>
                                    <p:cond delay="0"/>
                                  </p:stCondLst>
                                  <p:childTnLst>
                                    <p:set>
                                      <p:cBhvr>
                                        <p:cTn id="35" dur="1" fill="hold">
                                          <p:stCondLst>
                                            <p:cond delay="0"/>
                                          </p:stCondLst>
                                        </p:cTn>
                                        <p:tgtEl>
                                          <p:spTgt spid="4">
                                            <p:txEl>
                                              <p:pRg st="4" end="4"/>
                                            </p:txEl>
                                          </p:spTgt>
                                        </p:tgtEl>
                                        <p:attrNameLst>
                                          <p:attrName>style.visibility</p:attrName>
                                        </p:attrNameLst>
                                      </p:cBhvr>
                                      <p:to>
                                        <p:strVal val="visible"/>
                                      </p:to>
                                    </p:set>
                                    <p:anim calcmode="lin" valueType="num">
                                      <p:cBhvr additive="base">
                                        <p:cTn id="36" dur="500" fill="hold"/>
                                        <p:tgtEl>
                                          <p:spTgt spid="4">
                                            <p:txEl>
                                              <p:pRg st="4" end="4"/>
                                            </p:txEl>
                                          </p:spTgt>
                                        </p:tgtEl>
                                        <p:attrNameLst>
                                          <p:attrName>ppt_x</p:attrName>
                                        </p:attrNameLst>
                                      </p:cBhvr>
                                      <p:tavLst>
                                        <p:tav tm="0">
                                          <p:val>
                                            <p:strVal val="1+#ppt_w/2"/>
                                          </p:val>
                                        </p:tav>
                                        <p:tav tm="100000">
                                          <p:val>
                                            <p:strVal val="#ppt_x"/>
                                          </p:val>
                                        </p:tav>
                                      </p:tavLst>
                                    </p:anim>
                                    <p:anim calcmode="lin" valueType="num">
                                      <p:cBhvr additive="base">
                                        <p:cTn id="37" dur="500" fill="hold"/>
                                        <p:tgtEl>
                                          <p:spTgt spid="4">
                                            <p:txEl>
                                              <p:pRg st="4" end="4"/>
                                            </p:txEl>
                                          </p:spTgt>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 presetClass="entr" presetSubtype="12" fill="hold" nodeType="after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anim calcmode="lin" valueType="num">
                                      <p:cBhvr additive="base">
                                        <p:cTn id="41" dur="500" fill="hold"/>
                                        <p:tgtEl>
                                          <p:spTgt spid="3">
                                            <p:txEl>
                                              <p:pRg st="10" end="10"/>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par>
                          <p:cTn id="43" fill="hold">
                            <p:stCondLst>
                              <p:cond delay="4000"/>
                            </p:stCondLst>
                            <p:childTnLst>
                              <p:par>
                                <p:cTn id="44" presetID="2" presetClass="entr" presetSubtype="3" fill="hold" nodeType="afterEffect">
                                  <p:stCondLst>
                                    <p:cond delay="0"/>
                                  </p:stCondLst>
                                  <p:childTnLst>
                                    <p:set>
                                      <p:cBhvr>
                                        <p:cTn id="45" dur="1" fill="hold">
                                          <p:stCondLst>
                                            <p:cond delay="0"/>
                                          </p:stCondLst>
                                        </p:cTn>
                                        <p:tgtEl>
                                          <p:spTgt spid="4">
                                            <p:txEl>
                                              <p:pRg st="0" end="0"/>
                                            </p:txEl>
                                          </p:spTgt>
                                        </p:tgtEl>
                                        <p:attrNameLst>
                                          <p:attrName>style.visibility</p:attrName>
                                        </p:attrNameLst>
                                      </p:cBhvr>
                                      <p:to>
                                        <p:strVal val="visible"/>
                                      </p:to>
                                    </p:set>
                                    <p:anim calcmode="lin" valueType="num">
                                      <p:cBhvr additive="base">
                                        <p:cTn id="46" dur="500" fill="hold"/>
                                        <p:tgtEl>
                                          <p:spTgt spid="4">
                                            <p:txEl>
                                              <p:pRg st="0" end="0"/>
                                            </p:txEl>
                                          </p:spTgt>
                                        </p:tgtEl>
                                        <p:attrNameLst>
                                          <p:attrName>ppt_x</p:attrName>
                                        </p:attrNameLst>
                                      </p:cBhvr>
                                      <p:tavLst>
                                        <p:tav tm="0">
                                          <p:val>
                                            <p:strVal val="1+#ppt_w/2"/>
                                          </p:val>
                                        </p:tav>
                                        <p:tav tm="100000">
                                          <p:val>
                                            <p:strVal val="#ppt_x"/>
                                          </p:val>
                                        </p:tav>
                                      </p:tavLst>
                                    </p:anim>
                                    <p:anim calcmode="lin" valueType="num">
                                      <p:cBhvr additive="base">
                                        <p:cTn id="47" dur="500" fill="hold"/>
                                        <p:tgtEl>
                                          <p:spTgt spid="4">
                                            <p:txEl>
                                              <p:pRg st="0" end="0"/>
                                            </p:txEl>
                                          </p:spTgt>
                                        </p:tgtEl>
                                        <p:attrNameLst>
                                          <p:attrName>ppt_y</p:attrName>
                                        </p:attrNameLst>
                                      </p:cBhvr>
                                      <p:tavLst>
                                        <p:tav tm="0">
                                          <p:val>
                                            <p:strVal val="0-#ppt_h/2"/>
                                          </p:val>
                                        </p:tav>
                                        <p:tav tm="100000">
                                          <p:val>
                                            <p:strVal val="#ppt_y"/>
                                          </p:val>
                                        </p:tav>
                                      </p:tavLst>
                                    </p:anim>
                                  </p:childTnLst>
                                </p:cTn>
                              </p:par>
                            </p:childTnLst>
                          </p:cTn>
                        </p:par>
                        <p:par>
                          <p:cTn id="48" fill="hold">
                            <p:stCondLst>
                              <p:cond delay="4500"/>
                            </p:stCondLst>
                            <p:childTnLst>
                              <p:par>
                                <p:cTn id="49" presetID="2" presetClass="entr" presetSubtype="4" fill="hold" nodeType="after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anim calcmode="lin" valueType="num">
                                      <p:cBhvr additive="base">
                                        <p:cTn id="5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par>
                          <p:cTn id="53" fill="hold">
                            <p:stCondLst>
                              <p:cond delay="5000"/>
                            </p:stCondLst>
                            <p:childTnLst>
                              <p:par>
                                <p:cTn id="54" presetID="45" presetClass="entr" presetSubtype="0" fill="hold" nodeType="after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fade">
                                      <p:cBhvr>
                                        <p:cTn id="56" dur="2000"/>
                                        <p:tgtEl>
                                          <p:spTgt spid="5"/>
                                        </p:tgtEl>
                                      </p:cBhvr>
                                    </p:animEffect>
                                    <p:anim calcmode="lin" valueType="num">
                                      <p:cBhvr>
                                        <p:cTn id="57" dur="2000" fill="hold"/>
                                        <p:tgtEl>
                                          <p:spTgt spid="5"/>
                                        </p:tgtEl>
                                        <p:attrNameLst>
                                          <p:attrName>ppt_w</p:attrName>
                                        </p:attrNameLst>
                                      </p:cBhvr>
                                      <p:tavLst>
                                        <p:tav tm="0" fmla="#ppt_w*sin(2.5*pi*$)">
                                          <p:val>
                                            <p:fltVal val="0"/>
                                          </p:val>
                                        </p:tav>
                                        <p:tav tm="100000">
                                          <p:val>
                                            <p:fltVal val="1"/>
                                          </p:val>
                                        </p:tav>
                                      </p:tavLst>
                                    </p:anim>
                                    <p:anim calcmode="lin" valueType="num">
                                      <p:cBhvr>
                                        <p:cTn id="58" dur="2000" fill="hold"/>
                                        <p:tgtEl>
                                          <p:spTgt spid="5"/>
                                        </p:tgtEl>
                                        <p:attrNameLst>
                                          <p:attrName>ppt_h</p:attrName>
                                        </p:attrNameLst>
                                      </p:cBhvr>
                                      <p:tavLst>
                                        <p:tav tm="0">
                                          <p:val>
                                            <p:strVal val="#ppt_h"/>
                                          </p:val>
                                        </p:tav>
                                        <p:tav tm="100000">
                                          <p:val>
                                            <p:strVal val="#ppt_h"/>
                                          </p:val>
                                        </p:tav>
                                      </p:tavLst>
                                    </p:anim>
                                  </p:childTnLst>
                                </p:cTn>
                              </p:par>
                              <p:par>
                                <p:cTn id="59" presetID="45" presetClass="entr" presetSubtype="0" fill="hold" nodeType="withEffect">
                                  <p:stCondLst>
                                    <p:cond delay="0"/>
                                  </p:stCondLst>
                                  <p:childTnLst>
                                    <p:set>
                                      <p:cBhvr>
                                        <p:cTn id="60" dur="1" fill="hold">
                                          <p:stCondLst>
                                            <p:cond delay="0"/>
                                          </p:stCondLst>
                                        </p:cTn>
                                        <p:tgtEl>
                                          <p:spTgt spid="7"/>
                                        </p:tgtEl>
                                        <p:attrNameLst>
                                          <p:attrName>style.visibility</p:attrName>
                                        </p:attrNameLst>
                                      </p:cBhvr>
                                      <p:to>
                                        <p:strVal val="visible"/>
                                      </p:to>
                                    </p:set>
                                    <p:animEffect transition="in" filter="fade">
                                      <p:cBhvr>
                                        <p:cTn id="61" dur="2000"/>
                                        <p:tgtEl>
                                          <p:spTgt spid="7"/>
                                        </p:tgtEl>
                                      </p:cBhvr>
                                    </p:animEffect>
                                    <p:anim calcmode="lin" valueType="num">
                                      <p:cBhvr>
                                        <p:cTn id="62" dur="2000" fill="hold"/>
                                        <p:tgtEl>
                                          <p:spTgt spid="7"/>
                                        </p:tgtEl>
                                        <p:attrNameLst>
                                          <p:attrName>ppt_w</p:attrName>
                                        </p:attrNameLst>
                                      </p:cBhvr>
                                      <p:tavLst>
                                        <p:tav tm="0" fmla="#ppt_w*sin(2.5*pi*$)">
                                          <p:val>
                                            <p:fltVal val="0"/>
                                          </p:val>
                                        </p:tav>
                                        <p:tav tm="100000">
                                          <p:val>
                                            <p:fltVal val="1"/>
                                          </p:val>
                                        </p:tav>
                                      </p:tavLst>
                                    </p:anim>
                                    <p:anim calcmode="lin" valueType="num">
                                      <p:cBhvr>
                                        <p:cTn id="63" dur="2000" fill="hold"/>
                                        <p:tgtEl>
                                          <p:spTgt spid="7"/>
                                        </p:tgtEl>
                                        <p:attrNameLst>
                                          <p:attrName>ppt_h</p:attrName>
                                        </p:attrNameLst>
                                      </p:cBhvr>
                                      <p:tavLst>
                                        <p:tav tm="0">
                                          <p:val>
                                            <p:strVal val="#ppt_h"/>
                                          </p:val>
                                        </p:tav>
                                        <p:tav tm="100000">
                                          <p:val>
                                            <p:strVal val="#ppt_h"/>
                                          </p:val>
                                        </p:tav>
                                      </p:tavLst>
                                    </p:anim>
                                  </p:childTnLst>
                                </p:cTn>
                              </p:par>
                              <p:par>
                                <p:cTn id="64" presetID="45" presetClass="entr" presetSubtype="0" fill="hold" nodeType="with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fade">
                                      <p:cBhvr>
                                        <p:cTn id="66" dur="2000"/>
                                        <p:tgtEl>
                                          <p:spTgt spid="9"/>
                                        </p:tgtEl>
                                      </p:cBhvr>
                                    </p:animEffect>
                                    <p:anim calcmode="lin" valueType="num">
                                      <p:cBhvr>
                                        <p:cTn id="67" dur="2000" fill="hold"/>
                                        <p:tgtEl>
                                          <p:spTgt spid="9"/>
                                        </p:tgtEl>
                                        <p:attrNameLst>
                                          <p:attrName>ppt_w</p:attrName>
                                        </p:attrNameLst>
                                      </p:cBhvr>
                                      <p:tavLst>
                                        <p:tav tm="0" fmla="#ppt_w*sin(2.5*pi*$)">
                                          <p:val>
                                            <p:fltVal val="0"/>
                                          </p:val>
                                        </p:tav>
                                        <p:tav tm="100000">
                                          <p:val>
                                            <p:fltVal val="1"/>
                                          </p:val>
                                        </p:tav>
                                      </p:tavLst>
                                    </p:anim>
                                    <p:anim calcmode="lin" valueType="num">
                                      <p:cBhvr>
                                        <p:cTn id="68" dur="2000" fill="hold"/>
                                        <p:tgtEl>
                                          <p:spTgt spid="9"/>
                                        </p:tgtEl>
                                        <p:attrNameLst>
                                          <p:attrName>ppt_h</p:attrName>
                                        </p:attrNameLst>
                                      </p:cBhvr>
                                      <p:tavLst>
                                        <p:tav tm="0">
                                          <p:val>
                                            <p:strVal val="#ppt_h"/>
                                          </p:val>
                                        </p:tav>
                                        <p:tav tm="100000">
                                          <p:val>
                                            <p:strVal val="#ppt_h"/>
                                          </p:val>
                                        </p:tav>
                                      </p:tavLst>
                                    </p:anim>
                                  </p:childTnLst>
                                </p:cTn>
                              </p:par>
                              <p:par>
                                <p:cTn id="69" presetID="31" presetClass="entr" presetSubtype="0" fill="hold" nodeType="withEffect">
                                  <p:stCondLst>
                                    <p:cond delay="0"/>
                                  </p:stCondLst>
                                  <p:childTnLst>
                                    <p:set>
                                      <p:cBhvr>
                                        <p:cTn id="70" dur="1" fill="hold">
                                          <p:stCondLst>
                                            <p:cond delay="0"/>
                                          </p:stCondLst>
                                        </p:cTn>
                                        <p:tgtEl>
                                          <p:spTgt spid="6"/>
                                        </p:tgtEl>
                                        <p:attrNameLst>
                                          <p:attrName>style.visibility</p:attrName>
                                        </p:attrNameLst>
                                      </p:cBhvr>
                                      <p:to>
                                        <p:strVal val="visible"/>
                                      </p:to>
                                    </p:set>
                                    <p:anim calcmode="lin" valueType="num">
                                      <p:cBhvr>
                                        <p:cTn id="71" dur="2000" fill="hold"/>
                                        <p:tgtEl>
                                          <p:spTgt spid="6"/>
                                        </p:tgtEl>
                                        <p:attrNameLst>
                                          <p:attrName>ppt_w</p:attrName>
                                        </p:attrNameLst>
                                      </p:cBhvr>
                                      <p:tavLst>
                                        <p:tav tm="0">
                                          <p:val>
                                            <p:fltVal val="0"/>
                                          </p:val>
                                        </p:tav>
                                        <p:tav tm="100000">
                                          <p:val>
                                            <p:strVal val="#ppt_w"/>
                                          </p:val>
                                        </p:tav>
                                      </p:tavLst>
                                    </p:anim>
                                    <p:anim calcmode="lin" valueType="num">
                                      <p:cBhvr>
                                        <p:cTn id="72" dur="2000" fill="hold"/>
                                        <p:tgtEl>
                                          <p:spTgt spid="6"/>
                                        </p:tgtEl>
                                        <p:attrNameLst>
                                          <p:attrName>ppt_h</p:attrName>
                                        </p:attrNameLst>
                                      </p:cBhvr>
                                      <p:tavLst>
                                        <p:tav tm="0">
                                          <p:val>
                                            <p:fltVal val="0"/>
                                          </p:val>
                                        </p:tav>
                                        <p:tav tm="100000">
                                          <p:val>
                                            <p:strVal val="#ppt_h"/>
                                          </p:val>
                                        </p:tav>
                                      </p:tavLst>
                                    </p:anim>
                                    <p:anim calcmode="lin" valueType="num">
                                      <p:cBhvr>
                                        <p:cTn id="73" dur="2000" fill="hold"/>
                                        <p:tgtEl>
                                          <p:spTgt spid="6"/>
                                        </p:tgtEl>
                                        <p:attrNameLst>
                                          <p:attrName>style.rotation</p:attrName>
                                        </p:attrNameLst>
                                      </p:cBhvr>
                                      <p:tavLst>
                                        <p:tav tm="0">
                                          <p:val>
                                            <p:fltVal val="90"/>
                                          </p:val>
                                        </p:tav>
                                        <p:tav tm="100000">
                                          <p:val>
                                            <p:fltVal val="0"/>
                                          </p:val>
                                        </p:tav>
                                      </p:tavLst>
                                    </p:anim>
                                    <p:animEffect transition="in" filter="fade">
                                      <p:cBhvr>
                                        <p:cTn id="74" dur="2000"/>
                                        <p:tgtEl>
                                          <p:spTgt spid="6"/>
                                        </p:tgtEl>
                                      </p:cBhvr>
                                    </p:animEffect>
                                  </p:childTnLst>
                                </p:cTn>
                              </p:par>
                              <p:par>
                                <p:cTn id="75" presetID="31" presetClass="entr" presetSubtype="0" fill="hold" nodeType="withEffect">
                                  <p:stCondLst>
                                    <p:cond delay="0"/>
                                  </p:stCondLst>
                                  <p:childTnLst>
                                    <p:set>
                                      <p:cBhvr>
                                        <p:cTn id="76" dur="1" fill="hold">
                                          <p:stCondLst>
                                            <p:cond delay="0"/>
                                          </p:stCondLst>
                                        </p:cTn>
                                        <p:tgtEl>
                                          <p:spTgt spid="8"/>
                                        </p:tgtEl>
                                        <p:attrNameLst>
                                          <p:attrName>style.visibility</p:attrName>
                                        </p:attrNameLst>
                                      </p:cBhvr>
                                      <p:to>
                                        <p:strVal val="visible"/>
                                      </p:to>
                                    </p:set>
                                    <p:anim calcmode="lin" valueType="num">
                                      <p:cBhvr>
                                        <p:cTn id="77" dur="2000" fill="hold"/>
                                        <p:tgtEl>
                                          <p:spTgt spid="8"/>
                                        </p:tgtEl>
                                        <p:attrNameLst>
                                          <p:attrName>ppt_w</p:attrName>
                                        </p:attrNameLst>
                                      </p:cBhvr>
                                      <p:tavLst>
                                        <p:tav tm="0">
                                          <p:val>
                                            <p:fltVal val="0"/>
                                          </p:val>
                                        </p:tav>
                                        <p:tav tm="100000">
                                          <p:val>
                                            <p:strVal val="#ppt_w"/>
                                          </p:val>
                                        </p:tav>
                                      </p:tavLst>
                                    </p:anim>
                                    <p:anim calcmode="lin" valueType="num">
                                      <p:cBhvr>
                                        <p:cTn id="78" dur="2000" fill="hold"/>
                                        <p:tgtEl>
                                          <p:spTgt spid="8"/>
                                        </p:tgtEl>
                                        <p:attrNameLst>
                                          <p:attrName>ppt_h</p:attrName>
                                        </p:attrNameLst>
                                      </p:cBhvr>
                                      <p:tavLst>
                                        <p:tav tm="0">
                                          <p:val>
                                            <p:fltVal val="0"/>
                                          </p:val>
                                        </p:tav>
                                        <p:tav tm="100000">
                                          <p:val>
                                            <p:strVal val="#ppt_h"/>
                                          </p:val>
                                        </p:tav>
                                      </p:tavLst>
                                    </p:anim>
                                    <p:anim calcmode="lin" valueType="num">
                                      <p:cBhvr>
                                        <p:cTn id="79" dur="2000" fill="hold"/>
                                        <p:tgtEl>
                                          <p:spTgt spid="8"/>
                                        </p:tgtEl>
                                        <p:attrNameLst>
                                          <p:attrName>style.rotation</p:attrName>
                                        </p:attrNameLst>
                                      </p:cBhvr>
                                      <p:tavLst>
                                        <p:tav tm="0">
                                          <p:val>
                                            <p:fltVal val="90"/>
                                          </p:val>
                                        </p:tav>
                                        <p:tav tm="100000">
                                          <p:val>
                                            <p:fltVal val="0"/>
                                          </p:val>
                                        </p:tav>
                                      </p:tavLst>
                                    </p:anim>
                                    <p:animEffect transition="in" filter="fade">
                                      <p:cBhvr>
                                        <p:cTn id="8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H="1">
            <a:off x="8686800" y="1340768"/>
            <a:ext cx="61664" cy="76870"/>
          </a:xfrm>
        </p:spPr>
        <p:txBody>
          <a:bodyPr>
            <a:normAutofit fontScale="90000"/>
          </a:bodyPr>
          <a:lstStyle/>
          <a:p>
            <a:endParaRPr lang="el-GR" dirty="0"/>
          </a:p>
        </p:txBody>
      </p:sp>
      <p:sp>
        <p:nvSpPr>
          <p:cNvPr id="3" name="Content Placeholder 2"/>
          <p:cNvSpPr>
            <a:spLocks noGrp="1"/>
          </p:cNvSpPr>
          <p:nvPr>
            <p:ph sz="half" idx="1"/>
          </p:nvPr>
        </p:nvSpPr>
        <p:spPr>
          <a:xfrm>
            <a:off x="457200" y="332656"/>
            <a:ext cx="4038600" cy="6120680"/>
          </a:xfrm>
        </p:spPr>
        <p:txBody>
          <a:bodyPr/>
          <a:lstStyle/>
          <a:p>
            <a:pPr>
              <a:buFont typeface="Wingdings 2" pitchFamily="18" charset="2"/>
              <a:buChar char=""/>
            </a:pPr>
            <a:r>
              <a:rPr lang="el-GR" sz="1800" b="1" i="1" u="sng"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Ηλ. Τηλέγραφος</a:t>
            </a:r>
            <a:r>
              <a:rPr lang="el-GR" sz="1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είναι μια διάταξη με την οποία γραπτά σημεία μεταδίδονται από τον ένα σταθμό στον άλλο με την βοήθεια ηλεκτρικού ρεύματος. </a:t>
            </a:r>
          </a:p>
          <a:p>
            <a:pPr>
              <a:buFont typeface="Wingdings 2" pitchFamily="18" charset="2"/>
              <a:buChar char=""/>
            </a:pPr>
            <a:endParaRPr lang="el-GR" sz="18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a:buFont typeface="Wingdings 2" pitchFamily="18" charset="2"/>
              <a:buChar char=""/>
            </a:pPr>
            <a:endParaRPr lang="el-GR" sz="18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a:buFont typeface="Wingdings 2" pitchFamily="18" charset="2"/>
              <a:buChar char=""/>
            </a:pPr>
            <a:r>
              <a:rPr lang="el-GR" sz="1800" b="1" i="1" u="sng"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Τηλέφωνο</a:t>
            </a:r>
            <a:r>
              <a:rPr lang="el-GR" sz="1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εξελίσσεται και χρησιμοποιείται για τη σύνδεση μακρινών αποστάσεων. </a:t>
            </a:r>
            <a:endParaRPr lang="el-GR" sz="18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a:buFont typeface="Wingdings 2" pitchFamily="18" charset="2"/>
              <a:buChar char=""/>
            </a:pPr>
            <a:endParaRPr lang="el-GR" sz="18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a:buFont typeface="Wingdings 2" pitchFamily="18" charset="2"/>
              <a:buChar char=""/>
            </a:pPr>
            <a:endParaRPr lang="el-GR" sz="1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a:buFont typeface="Wingdings 2" pitchFamily="18" charset="2"/>
              <a:buChar char=""/>
            </a:pPr>
            <a:endParaRPr lang="el-GR" sz="18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a:buFont typeface="Wingdings 2" pitchFamily="18" charset="2"/>
              <a:buChar char=""/>
            </a:pPr>
            <a:r>
              <a:rPr lang="el-GR" sz="1800" b="1" i="1" u="sng"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Κώδικας Μορς</a:t>
            </a:r>
            <a:r>
              <a:rPr lang="el-GR" sz="1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χρησιμοποιείται για την μετάδοση πληροφορίας με παλμούς μικρής-μεγάλης διάρκειας ή σημάδια-τελείες και παύλες.</a:t>
            </a:r>
          </a:p>
          <a:p>
            <a:pPr>
              <a:buFont typeface="Wingdings 2" pitchFamily="18" charset="2"/>
              <a:buChar char=""/>
            </a:pPr>
            <a:endParaRPr lang="el-GR" sz="1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a:buFont typeface="Wingdings 2" pitchFamily="18" charset="2"/>
              <a:buChar char=""/>
            </a:pPr>
            <a:endPar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4" name="Content Placeholder 3"/>
          <p:cNvSpPr>
            <a:spLocks noGrp="1"/>
          </p:cNvSpPr>
          <p:nvPr>
            <p:ph sz="half" idx="2"/>
          </p:nvPr>
        </p:nvSpPr>
        <p:spPr>
          <a:xfrm>
            <a:off x="4648200" y="332656"/>
            <a:ext cx="4038600" cy="6120680"/>
          </a:xfrm>
        </p:spPr>
        <p:txBody>
          <a:bodyPr/>
          <a:lstStyle/>
          <a:p>
            <a:pPr>
              <a:buFont typeface="Wingdings 2" pitchFamily="18" charset="2"/>
              <a:buChar char=""/>
            </a:pPr>
            <a:r>
              <a:rPr lang="el-GR" sz="1800" b="1" i="1" u="sng"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Ασύρματη Επικοινωνία</a:t>
            </a:r>
            <a:r>
              <a:rPr lang="el-GR" sz="1800" b="1" i="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a:t>
            </a:r>
            <a:r>
              <a:rPr lang="el-GR" sz="1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η μεταβίβαση μηνυμάτων μέσω ραδιοκυμάτων.  </a:t>
            </a:r>
            <a:endParaRPr lang="el-GR" sz="18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a:buFont typeface="Wingdings 2" pitchFamily="18" charset="2"/>
              <a:buChar char=""/>
            </a:pPr>
            <a:endParaRPr lang="el-GR" sz="1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a:buFont typeface="Wingdings 2" pitchFamily="18" charset="2"/>
              <a:buChar char=""/>
            </a:pPr>
            <a:endParaRPr lang="el-GR" sz="18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a:buFont typeface="Wingdings 2" pitchFamily="18" charset="2"/>
              <a:buChar char=""/>
            </a:pPr>
            <a:endParaRPr lang="el-GR" sz="18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a:buFont typeface="Wingdings 2" pitchFamily="18" charset="2"/>
              <a:buChar char=""/>
            </a:pPr>
            <a:endParaRPr lang="el-GR" sz="1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a:buFont typeface="Wingdings 2" pitchFamily="18" charset="2"/>
              <a:buChar char=""/>
            </a:pPr>
            <a:endParaRPr lang="el-GR" sz="18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a:buFont typeface="Wingdings 2" pitchFamily="18" charset="2"/>
              <a:buChar char=""/>
            </a:pPr>
            <a:endParaRPr lang="el-GR" sz="1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a:buFont typeface="Wingdings 2" pitchFamily="18" charset="2"/>
              <a:buChar char=""/>
            </a:pPr>
            <a:r>
              <a:rPr lang="el-GR" sz="1800" b="1" i="1" u="sng"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Ταχυδρομικές Υπηρεσίες:</a:t>
            </a:r>
            <a:r>
              <a:rPr lang="el-GR" sz="1800" b="1" i="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η διαβίβαση και αποστολή πληροφοριών και εγγράφων μέσα σε φάκελο</a:t>
            </a:r>
            <a:r>
              <a:rPr lang="el-GR" sz="1800" b="1" i="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a:t>
            </a:r>
          </a:p>
          <a:p>
            <a:pPr>
              <a:buFont typeface="Wingdings 2" pitchFamily="18" charset="2"/>
              <a:buChar char=""/>
            </a:pPr>
            <a:endParaRPr lang="en-US" sz="1800" dirty="0">
              <a:latin typeface="Monotype Corsiva" pitchFamily="66" charset="0"/>
            </a:endParaRPr>
          </a:p>
          <a:p>
            <a:endParaRPr lang="el-GR" dirty="0"/>
          </a:p>
          <a:p>
            <a:endParaRPr lang="el-GR" dirty="0"/>
          </a:p>
        </p:txBody>
      </p:sp>
      <p:pic>
        <p:nvPicPr>
          <p:cNvPr id="5" name="Εικόνα 3" descr="G:\Project\Ηλ. Τηλέγραφος.jpg"/>
          <p:cNvPicPr/>
          <p:nvPr/>
        </p:nvPicPr>
        <p:blipFill>
          <a:blip r:embed="rId2" cstate="print"/>
          <a:srcRect/>
          <a:stretch>
            <a:fillRect/>
          </a:stretch>
        </p:blipFill>
        <p:spPr bwMode="auto">
          <a:xfrm>
            <a:off x="2818837" y="1340768"/>
            <a:ext cx="1296144" cy="792088"/>
          </a:xfrm>
          <a:prstGeom prst="rect">
            <a:avLst/>
          </a:prstGeom>
          <a:noFill/>
          <a:ln w="9525">
            <a:noFill/>
            <a:miter lim="800000"/>
            <a:headEnd/>
            <a:tailEnd/>
          </a:ln>
        </p:spPr>
      </p:pic>
      <p:pic>
        <p:nvPicPr>
          <p:cNvPr id="6" name="Εικόνα 13"/>
          <p:cNvPicPr/>
          <p:nvPr/>
        </p:nvPicPr>
        <p:blipFill>
          <a:blip r:embed="rId3" cstate="print"/>
          <a:srcRect/>
          <a:stretch>
            <a:fillRect/>
          </a:stretch>
        </p:blipFill>
        <p:spPr bwMode="auto">
          <a:xfrm>
            <a:off x="2840601" y="2780928"/>
            <a:ext cx="1274380" cy="1073785"/>
          </a:xfrm>
          <a:prstGeom prst="rect">
            <a:avLst/>
          </a:prstGeom>
          <a:noFill/>
          <a:ln w="9525">
            <a:noFill/>
            <a:miter lim="800000"/>
            <a:headEnd/>
            <a:tailEnd/>
          </a:ln>
        </p:spPr>
      </p:pic>
      <p:pic>
        <p:nvPicPr>
          <p:cNvPr id="7" name="il_fi" descr="http://psifiakesergasies.files.wordpress.com/2012/07/mors.jpg"/>
          <p:cNvPicPr/>
          <p:nvPr/>
        </p:nvPicPr>
        <p:blipFill>
          <a:blip r:embed="rId4" cstate="print"/>
          <a:srcRect/>
          <a:stretch>
            <a:fillRect/>
          </a:stretch>
        </p:blipFill>
        <p:spPr bwMode="auto">
          <a:xfrm>
            <a:off x="539552" y="5304412"/>
            <a:ext cx="1703487" cy="1152128"/>
          </a:xfrm>
          <a:prstGeom prst="rect">
            <a:avLst/>
          </a:prstGeom>
          <a:noFill/>
          <a:ln w="9525">
            <a:noFill/>
            <a:miter lim="800000"/>
            <a:headEnd/>
            <a:tailEnd/>
          </a:ln>
        </p:spPr>
      </p:pic>
      <p:pic>
        <p:nvPicPr>
          <p:cNvPr id="8" name="il_fi" descr="http://images.powerhousemuseum.com/images/zoomify/TLF_mediums/33723.jpg"/>
          <p:cNvPicPr/>
          <p:nvPr/>
        </p:nvPicPr>
        <p:blipFill>
          <a:blip r:embed="rId5" cstate="print"/>
          <a:srcRect/>
          <a:stretch>
            <a:fillRect/>
          </a:stretch>
        </p:blipFill>
        <p:spPr bwMode="auto">
          <a:xfrm>
            <a:off x="2506908" y="4941168"/>
            <a:ext cx="1953776" cy="1454274"/>
          </a:xfrm>
          <a:prstGeom prst="rect">
            <a:avLst/>
          </a:prstGeom>
          <a:noFill/>
          <a:ln w="9525">
            <a:noFill/>
            <a:miter lim="800000"/>
            <a:headEnd/>
            <a:tailEnd/>
          </a:ln>
        </p:spPr>
      </p:pic>
      <p:pic>
        <p:nvPicPr>
          <p:cNvPr id="9" name="Εικόνα 6" descr="C:\Documents and Settings\user\Τα έγγραφά μου\Εργασίες\Project\Ασύρματος 2.jpg"/>
          <p:cNvPicPr/>
          <p:nvPr/>
        </p:nvPicPr>
        <p:blipFill>
          <a:blip r:embed="rId6" cstate="print"/>
          <a:srcRect/>
          <a:stretch>
            <a:fillRect/>
          </a:stretch>
        </p:blipFill>
        <p:spPr bwMode="auto">
          <a:xfrm>
            <a:off x="4843620" y="1063289"/>
            <a:ext cx="1585445" cy="1440160"/>
          </a:xfrm>
          <a:prstGeom prst="rect">
            <a:avLst/>
          </a:prstGeom>
          <a:ln>
            <a:noFill/>
          </a:ln>
          <a:effectLst>
            <a:outerShdw blurRad="190500" algn="tl" rotWithShape="0">
              <a:srgbClr val="000000">
                <a:alpha val="70000"/>
              </a:srgbClr>
            </a:outerShdw>
          </a:effectLst>
        </p:spPr>
      </p:pic>
      <p:pic>
        <p:nvPicPr>
          <p:cNvPr id="10" name="Εικόνα 5" descr="C:\Documents and Settings\user\Τα έγγραφά μου\Εργασίες\Project\Ασύρματος.jpg"/>
          <p:cNvPicPr/>
          <p:nvPr/>
        </p:nvPicPr>
        <p:blipFill>
          <a:blip r:embed="rId7" cstate="print"/>
          <a:srcRect/>
          <a:stretch>
            <a:fillRect/>
          </a:stretch>
        </p:blipFill>
        <p:spPr bwMode="auto">
          <a:xfrm>
            <a:off x="6660232" y="1063289"/>
            <a:ext cx="1754122" cy="1584176"/>
          </a:xfrm>
          <a:prstGeom prst="rect">
            <a:avLst/>
          </a:prstGeom>
          <a:ln>
            <a:noFill/>
          </a:ln>
          <a:effectLst>
            <a:softEdge rad="112500"/>
          </a:effectLst>
        </p:spPr>
      </p:pic>
      <p:pic>
        <p:nvPicPr>
          <p:cNvPr id="12" name="Picture 11"/>
          <p:cNvPicPr/>
          <p:nvPr/>
        </p:nvPicPr>
        <p:blipFill>
          <a:blip r:embed="rId8">
            <a:extLst>
              <a:ext uri="{28A0092B-C50C-407E-A947-70E740481C1C}">
                <a14:useLocalDpi xmlns:a14="http://schemas.microsoft.com/office/drawing/2010/main" val="0"/>
              </a:ext>
            </a:extLst>
          </a:blip>
          <a:srcRect/>
          <a:stretch>
            <a:fillRect/>
          </a:stretch>
        </p:blipFill>
        <p:spPr bwMode="auto">
          <a:xfrm>
            <a:off x="5175703" y="4349388"/>
            <a:ext cx="3180916" cy="1910048"/>
          </a:xfrm>
          <a:prstGeom prst="rect">
            <a:avLst/>
          </a:prstGeom>
          <a:noFill/>
        </p:spPr>
      </p:pic>
    </p:spTree>
    <p:extLst>
      <p:ext uri="{BB962C8B-B14F-4D97-AF65-F5344CB8AC3E}">
        <p14:creationId xmlns:p14="http://schemas.microsoft.com/office/powerpoint/2010/main" val="50153969"/>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32" fill="hold" nodeType="withEffect">
                                  <p:stCondLst>
                                    <p:cond delay="500"/>
                                  </p:stCondLst>
                                  <p:childTnLst>
                                    <p:set>
                                      <p:cBhvr>
                                        <p:cTn id="9" dur="1" fill="hold">
                                          <p:stCondLst>
                                            <p:cond delay="0"/>
                                          </p:stCondLst>
                                        </p:cTn>
                                        <p:tgtEl>
                                          <p:spTgt spid="5"/>
                                        </p:tgtEl>
                                        <p:attrNameLst>
                                          <p:attrName>style.visibility</p:attrName>
                                        </p:attrNameLst>
                                      </p:cBhvr>
                                      <p:to>
                                        <p:strVal val="visible"/>
                                      </p:to>
                                    </p:set>
                                    <p:animEffect transition="in" filter="circle(out)">
                                      <p:cBhvr>
                                        <p:cTn id="10" dur="2000"/>
                                        <p:tgtEl>
                                          <p:spTgt spid="5"/>
                                        </p:tgtEl>
                                      </p:cBhvr>
                                    </p:animEffect>
                                  </p:childTnLst>
                                </p:cTn>
                              </p:par>
                            </p:childTnLst>
                          </p:cTn>
                        </p:par>
                        <p:par>
                          <p:cTn id="11" fill="hold">
                            <p:stCondLst>
                              <p:cond delay="2500"/>
                            </p:stCondLst>
                            <p:childTnLst>
                              <p:par>
                                <p:cTn id="12" presetID="4" presetClass="entr" presetSubtype="16" fill="hold" nodeType="after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box(in)">
                                      <p:cBhvr>
                                        <p:cTn id="14" dur="2000"/>
                                        <p:tgtEl>
                                          <p:spTgt spid="3">
                                            <p:txEl>
                                              <p:pRg st="3" end="3"/>
                                            </p:txEl>
                                          </p:spTgt>
                                        </p:tgtEl>
                                      </p:cBhvr>
                                    </p:animEffect>
                                  </p:childTnLst>
                                </p:cTn>
                              </p:par>
                              <p:par>
                                <p:cTn id="15" presetID="4" presetClass="entr" presetSubtype="32"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ox(out)">
                                      <p:cBhvr>
                                        <p:cTn id="17" dur="2000"/>
                                        <p:tgtEl>
                                          <p:spTgt spid="6"/>
                                        </p:tgtEl>
                                      </p:cBhvr>
                                    </p:animEffect>
                                  </p:childTnLst>
                                </p:cTn>
                              </p:par>
                            </p:childTnLst>
                          </p:cTn>
                        </p:par>
                        <p:par>
                          <p:cTn id="18" fill="hold">
                            <p:stCondLst>
                              <p:cond delay="4500"/>
                            </p:stCondLst>
                            <p:childTnLst>
                              <p:par>
                                <p:cTn id="19" presetID="8" presetClass="entr" presetSubtype="16" fill="hold" nodeType="after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diamond(in)">
                                      <p:cBhvr>
                                        <p:cTn id="21" dur="2000"/>
                                        <p:tgtEl>
                                          <p:spTgt spid="3">
                                            <p:txEl>
                                              <p:pRg st="7" end="7"/>
                                            </p:txEl>
                                          </p:spTgt>
                                        </p:tgtEl>
                                      </p:cBhvr>
                                    </p:animEffect>
                                  </p:childTnLst>
                                </p:cTn>
                              </p:par>
                              <p:par>
                                <p:cTn id="22" presetID="8" presetClass="entr" presetSubtype="32"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diamond(out)">
                                      <p:cBhvr>
                                        <p:cTn id="24" dur="2000"/>
                                        <p:tgtEl>
                                          <p:spTgt spid="7"/>
                                        </p:tgtEl>
                                      </p:cBhvr>
                                    </p:animEffect>
                                  </p:childTnLst>
                                </p:cTn>
                              </p:par>
                              <p:par>
                                <p:cTn id="25" presetID="8" presetClass="entr" presetSubtype="32"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diamond(out)">
                                      <p:cBhvr>
                                        <p:cTn id="27" dur="2000"/>
                                        <p:tgtEl>
                                          <p:spTgt spid="8"/>
                                        </p:tgtEl>
                                      </p:cBhvr>
                                    </p:animEffect>
                                  </p:childTnLst>
                                </p:cTn>
                              </p:par>
                            </p:childTnLst>
                          </p:cTn>
                        </p:par>
                        <p:par>
                          <p:cTn id="28" fill="hold">
                            <p:stCondLst>
                              <p:cond delay="6500"/>
                            </p:stCondLst>
                            <p:childTnLst>
                              <p:par>
                                <p:cTn id="29" presetID="13" presetClass="entr" presetSubtype="16" fill="hold" nodeType="after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animEffect transition="in" filter="plus(in)">
                                      <p:cBhvr>
                                        <p:cTn id="31" dur="2000"/>
                                        <p:tgtEl>
                                          <p:spTgt spid="4">
                                            <p:txEl>
                                              <p:pRg st="0" end="0"/>
                                            </p:txEl>
                                          </p:spTgt>
                                        </p:tgtEl>
                                      </p:cBhvr>
                                    </p:animEffect>
                                  </p:childTnLst>
                                </p:cTn>
                              </p:par>
                              <p:par>
                                <p:cTn id="32" presetID="13" presetClass="entr" presetSubtype="32"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plus(out)">
                                      <p:cBhvr>
                                        <p:cTn id="34" dur="2000"/>
                                        <p:tgtEl>
                                          <p:spTgt spid="9"/>
                                        </p:tgtEl>
                                      </p:cBhvr>
                                    </p:animEffect>
                                  </p:childTnLst>
                                </p:cTn>
                              </p:par>
                              <p:par>
                                <p:cTn id="35" presetID="13" presetClass="entr" presetSubtype="32"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plus(out)">
                                      <p:cBhvr>
                                        <p:cTn id="37" dur="2000"/>
                                        <p:tgtEl>
                                          <p:spTgt spid="10"/>
                                        </p:tgtEl>
                                      </p:cBhvr>
                                    </p:animEffect>
                                  </p:childTnLst>
                                </p:cTn>
                              </p:par>
                            </p:childTnLst>
                          </p:cTn>
                        </p:par>
                        <p:par>
                          <p:cTn id="38" fill="hold">
                            <p:stCondLst>
                              <p:cond delay="8500"/>
                            </p:stCondLst>
                            <p:childTnLst>
                              <p:par>
                                <p:cTn id="39" presetID="22" presetClass="entr" presetSubtype="8" fill="hold" nodeType="afterEffect">
                                  <p:stCondLst>
                                    <p:cond delay="0"/>
                                  </p:stCondLst>
                                  <p:childTnLst>
                                    <p:set>
                                      <p:cBhvr>
                                        <p:cTn id="40" dur="1" fill="hold">
                                          <p:stCondLst>
                                            <p:cond delay="0"/>
                                          </p:stCondLst>
                                        </p:cTn>
                                        <p:tgtEl>
                                          <p:spTgt spid="4">
                                            <p:txEl>
                                              <p:pRg st="7" end="7"/>
                                            </p:txEl>
                                          </p:spTgt>
                                        </p:tgtEl>
                                        <p:attrNameLst>
                                          <p:attrName>style.visibility</p:attrName>
                                        </p:attrNameLst>
                                      </p:cBhvr>
                                      <p:to>
                                        <p:strVal val="visible"/>
                                      </p:to>
                                    </p:set>
                                    <p:animEffect transition="in" filter="wipe(left)">
                                      <p:cBhvr>
                                        <p:cTn id="41" dur="1000"/>
                                        <p:tgtEl>
                                          <p:spTgt spid="4">
                                            <p:txEl>
                                              <p:pRg st="7" end="7"/>
                                            </p:txEl>
                                          </p:spTgt>
                                        </p:tgtEl>
                                      </p:cBhvr>
                                    </p:animEffect>
                                  </p:childTnLst>
                                </p:cTn>
                              </p:par>
                              <p:par>
                                <p:cTn id="42" presetID="22" presetClass="entr" presetSubtype="2" fill="hold"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right)">
                                      <p:cBhvr>
                                        <p:cTn id="44"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l-GR" sz="4800"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onotype Corsiva" pitchFamily="66" charset="0"/>
              </a:rPr>
              <a:t>ΝΕΑ  Μ.Μ.Ε.</a:t>
            </a:r>
            <a:endParaRPr lang="el-GR" sz="4800"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onotype Corsiva" pitchFamily="66" charset="0"/>
            </a:endParaRPr>
          </a:p>
        </p:txBody>
      </p:sp>
      <p:sp>
        <p:nvSpPr>
          <p:cNvPr id="3" name="Content Placeholder 2"/>
          <p:cNvSpPr>
            <a:spLocks noGrp="1"/>
          </p:cNvSpPr>
          <p:nvPr>
            <p:ph idx="1"/>
          </p:nvPr>
        </p:nvSpPr>
        <p:spPr>
          <a:xfrm>
            <a:off x="457200" y="1196752"/>
            <a:ext cx="8229600" cy="5040560"/>
          </a:xfrm>
        </p:spPr>
        <p:txBody>
          <a:bodyPr>
            <a:normAutofit fontScale="92500" lnSpcReduction="20000"/>
          </a:bodyPr>
          <a:lstStyle/>
          <a:p>
            <a:pPr marL="0" indent="0" algn="ctr">
              <a:buNone/>
            </a:pPr>
            <a:endPar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marL="0" indent="0" algn="ctr">
              <a:buNone/>
            </a:pPr>
            <a:r>
              <a:rPr lang="el-GR" b="1" i="1" u="sng"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ΔΙΑΔΙΚΤΥΟ</a:t>
            </a:r>
          </a:p>
          <a:p>
            <a:pPr marL="0" indent="0" algn="ctr">
              <a:buNone/>
            </a:pPr>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Το Διαδίκτυο είναι μέρος του</a:t>
            </a:r>
            <a:r>
              <a:rPr lang="en-US"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παγκόσμιου ιστού. Είναι ένα νέο μέσω μαζικής ενημέρωσης. Είναι μια μηχανή αναζήτησης πληροφοριών, βοηθάει τους ανθρώπους να ερευνούν και να βρίσκουν πράγματα, να ενημερώνονται για όλον τον πλανήτη. Είναι γρήγορο και αποτελεσματικό και εύκολο στην χρήση του</a:t>
            </a:r>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a:t>
            </a:r>
          </a:p>
          <a:p>
            <a:pPr algn="ctr"/>
            <a:endPar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marL="0" indent="0" algn="ctr">
              <a:buNone/>
            </a:pPr>
            <a:r>
              <a:rPr lang="el-GR" b="1" i="1" u="sng"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ΝΟΜΙΚΑ ΚΑΙ ΗΘΙΚΑ </a:t>
            </a:r>
            <a:r>
              <a:rPr lang="el-GR" b="1" i="1" u="sng"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ΖΗΤΗΜΑΤΑ</a:t>
            </a:r>
          </a:p>
          <a:p>
            <a:pPr algn="ctr">
              <a:buFont typeface="Symbol" pitchFamily="18" charset="2"/>
              <a:buChar char="À"/>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Η παραβίαση πνευματικών δικαιωμάτων, η πορνογραφία, η ψευδοπροσωπία  και η προσφορά παράνομων προϊόντων είναι φαινόμενα υπαρκτά στο Ίντερνετ και ο περιορισμός τους δύσκολος.</a:t>
            </a:r>
          </a:p>
          <a:p>
            <a:pPr algn="ctr">
              <a:buFont typeface="Symbol" pitchFamily="18" charset="2"/>
              <a:buChar char="À"/>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Το Διαδίκτυο θεωρείται παράγοντας για πολλούς θανάτους. </a:t>
            </a:r>
          </a:p>
          <a:p>
            <a:pPr algn="ctr">
              <a:buFont typeface="Symbol" pitchFamily="18" charset="2"/>
              <a:buChar char="À"/>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Το Διαδίκτυο είναι μη ελεγχόμενο δηλαδή δεν υπάρχει μια κυβερνητική αρχή η οποία να ελέγχει τα περιεχόμενα που θα δημοσιευθούν, αυτό αποτελεί λογοκρισία.</a:t>
            </a:r>
          </a:p>
          <a:p>
            <a:pPr algn="ctr"/>
            <a:endParaRPr lang="el-GR" dirty="0">
              <a:latin typeface="Monotype Corsiva" pitchFamily="66" charset="0"/>
            </a:endParaRPr>
          </a:p>
        </p:txBody>
      </p:sp>
    </p:spTree>
    <p:extLst>
      <p:ext uri="{BB962C8B-B14F-4D97-AF65-F5344CB8AC3E}">
        <p14:creationId xmlns:p14="http://schemas.microsoft.com/office/powerpoint/2010/main" val="3079817940"/>
      </p:ext>
    </p:extLst>
  </p:cSld>
  <p:clrMapOvr>
    <a:masterClrMapping/>
  </p:clrMapOvr>
  <mc:AlternateContent xmlns:mc="http://schemas.openxmlformats.org/markup-compatibility/2006" xmlns:p14="http://schemas.microsoft.com/office/powerpoint/2010/main">
    <mc:Choice Requires="p14">
      <p:transition spd="slow" p14:dur="3000">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16" presetClass="entr" presetSubtype="37" fill="hold"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barn(outVertical)">
                                      <p:cBhvr>
                                        <p:cTn id="13" dur="1000"/>
                                        <p:tgtEl>
                                          <p:spTgt spid="3">
                                            <p:txEl>
                                              <p:pRg st="1" end="1"/>
                                            </p:txEl>
                                          </p:spTgt>
                                        </p:tgtEl>
                                      </p:cBhvr>
                                    </p:animEffect>
                                  </p:childTnLst>
                                </p:cTn>
                              </p:par>
                              <p:par>
                                <p:cTn id="14" presetID="16" presetClass="entr" presetSubtype="37"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barn(outVertical)">
                                      <p:cBhvr>
                                        <p:cTn id="16" dur="1000"/>
                                        <p:tgtEl>
                                          <p:spTgt spid="3">
                                            <p:txEl>
                                              <p:pRg st="4" end="4"/>
                                            </p:txEl>
                                          </p:spTgt>
                                        </p:tgtEl>
                                      </p:cBhvr>
                                    </p:animEffect>
                                  </p:childTnLst>
                                </p:cTn>
                              </p:par>
                            </p:childTnLst>
                          </p:cTn>
                        </p:par>
                        <p:par>
                          <p:cTn id="17" fill="hold">
                            <p:stCondLst>
                              <p:cond delay="3000"/>
                            </p:stCondLst>
                            <p:childTnLst>
                              <p:par>
                                <p:cTn id="18" presetID="16" presetClass="entr" presetSubtype="42" fill="hold" nodeType="after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barn(outHorizontal)">
                                      <p:cBhvr>
                                        <p:cTn id="20" dur="1500"/>
                                        <p:tgtEl>
                                          <p:spTgt spid="3">
                                            <p:txEl>
                                              <p:pRg st="2" end="2"/>
                                            </p:txEl>
                                          </p:spTgt>
                                        </p:tgtEl>
                                      </p:cBhvr>
                                    </p:animEffect>
                                  </p:childTnLst>
                                </p:cTn>
                              </p:par>
                              <p:par>
                                <p:cTn id="21" presetID="16" presetClass="entr" presetSubtype="42"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barn(outHorizontal)">
                                      <p:cBhvr>
                                        <p:cTn id="23" dur="1500"/>
                                        <p:tgtEl>
                                          <p:spTgt spid="3">
                                            <p:txEl>
                                              <p:pRg st="5" end="5"/>
                                            </p:txEl>
                                          </p:spTgt>
                                        </p:tgtEl>
                                      </p:cBhvr>
                                    </p:animEffect>
                                  </p:childTnLst>
                                </p:cTn>
                              </p:par>
                              <p:par>
                                <p:cTn id="24" presetID="16" presetClass="entr" presetSubtype="42" fill="hold"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barn(outHorizontal)">
                                      <p:cBhvr>
                                        <p:cTn id="26" dur="1500"/>
                                        <p:tgtEl>
                                          <p:spTgt spid="3">
                                            <p:txEl>
                                              <p:pRg st="6" end="6"/>
                                            </p:txEl>
                                          </p:spTgt>
                                        </p:tgtEl>
                                      </p:cBhvr>
                                    </p:animEffect>
                                  </p:childTnLst>
                                </p:cTn>
                              </p:par>
                              <p:par>
                                <p:cTn id="27" presetID="16" presetClass="entr" presetSubtype="42"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barn(outHorizontal)">
                                      <p:cBhvr>
                                        <p:cTn id="29" dur="1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rm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l-GR" sz="4400"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onotype Corsiva" pitchFamily="66" charset="0"/>
              </a:rPr>
              <a:t>ΤΗΛΕΟΡΑΣΗ</a:t>
            </a:r>
          </a:p>
        </p:txBody>
      </p:sp>
      <p:sp>
        <p:nvSpPr>
          <p:cNvPr id="3" name="Content Placeholder 2"/>
          <p:cNvSpPr>
            <a:spLocks noGrp="1"/>
          </p:cNvSpPr>
          <p:nvPr>
            <p:ph sz="half" idx="1"/>
          </p:nvPr>
        </p:nvSpPr>
        <p:spPr>
          <a:xfrm>
            <a:off x="461392" y="980728"/>
            <a:ext cx="4038600" cy="5328592"/>
          </a:xfrm>
        </p:spPr>
        <p:txBody>
          <a:bodyPr>
            <a:normAutofit fontScale="92500" lnSpcReduction="20000"/>
          </a:bodyPr>
          <a:lstStyle/>
          <a:p>
            <a:pPr marL="0" indent="0">
              <a:buNone/>
            </a:pPr>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a:t>
            </a:r>
          </a:p>
          <a:p>
            <a:pPr marL="0" indent="0">
              <a:buNone/>
            </a:pPr>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Με </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την λέξη τηλεόραση εννοούμε τη συσκευή λήψης και μετάδοσης εικόνων, ήχων ή σκηνών από μακρινές αποστάσεις. Η τηλεόραση αποτελεί το κυριότερο και  δημοφιλέστερο Μέσο Μαζικής Επικοινωνίας. </a:t>
            </a:r>
            <a:endPar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marL="0" indent="0">
              <a:buNone/>
            </a:pPr>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Η </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επίγεια ψηφιακή τηλεόραση παρέχει μεγαλύτερο αριθμό καναλιών, και καλύτερη ποιότητα εικόνας και ήχου μέσω μιας συμβατικής κεραίας</a:t>
            </a:r>
            <a:r>
              <a:rPr lang="en-US"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μιας</a:t>
            </a:r>
            <a:r>
              <a:rPr lang="en-US"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δορυφορικής σύνδεσης .</a:t>
            </a:r>
          </a:p>
          <a:p>
            <a:pPr lvl="0"/>
            <a:endPar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a:p>
            <a:endPar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4" name="Content Placeholder 3"/>
          <p:cNvSpPr>
            <a:spLocks noGrp="1"/>
          </p:cNvSpPr>
          <p:nvPr>
            <p:ph sz="half" idx="2"/>
          </p:nvPr>
        </p:nvSpPr>
        <p:spPr>
          <a:xfrm>
            <a:off x="4648200" y="980728"/>
            <a:ext cx="4038600" cy="5328592"/>
          </a:xfrm>
        </p:spPr>
        <p:txBody>
          <a:bodyPr>
            <a:normAutofit fontScale="92500" lnSpcReduction="20000"/>
          </a:bodyPr>
          <a:lstStyle/>
          <a:p>
            <a:endParaRPr lang="el-GR" dirty="0"/>
          </a:p>
        </p:txBody>
      </p:sp>
      <p:pic>
        <p:nvPicPr>
          <p:cNvPr id="5" name="5 - Εικόνα" descr="C:\Documents and Settings\Administrator\Επιφάνεια εργασίας\A4EF6FD0D7EAE39F6F0DA5161D46113C.jpg"/>
          <p:cNvPicPr/>
          <p:nvPr/>
        </p:nvPicPr>
        <p:blipFill>
          <a:blip r:embed="rId2" cstate="print"/>
          <a:srcRect/>
          <a:stretch>
            <a:fillRect/>
          </a:stretch>
        </p:blipFill>
        <p:spPr bwMode="auto">
          <a:xfrm>
            <a:off x="4355976" y="1916832"/>
            <a:ext cx="4464496" cy="309485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Left"/>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240070573"/>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path" presetSubtype="0" accel="50000" decel="50000" fill="hold" grpId="0" nodeType="afterEffect">
                                  <p:stCondLst>
                                    <p:cond delay="500"/>
                                  </p:stCondLst>
                                  <p:childTnLst>
                                    <p:animMotion origin="layout" path="M 0 0 L 0.052 0 L 0.089 -0.037 L 0.125 0 L 0.177 0 L 0.177 0.052 L 0.213 0.089 L 0.177 0.125 L 0.177 0.177 L 0.125 0.177 L 0.089 0.213 L 0.052 0.177 L 0 0.177 L 0 0.125 L -0.037 0.089 L 0 0.052 L 0 0 Z" pathEditMode="relative" ptsTypes="">
                                      <p:cBhvr>
                                        <p:cTn id="6" dur="2000" fill="hold"/>
                                        <p:tgtEl>
                                          <p:spTgt spid="2"/>
                                        </p:tgtEl>
                                        <p:attrNameLst>
                                          <p:attrName>ppt_x</p:attrName>
                                          <p:attrName>ppt_y</p:attrName>
                                        </p:attrNameLst>
                                      </p:cBhvr>
                                    </p:animMotion>
                                  </p:childTnLst>
                                </p:cTn>
                              </p:par>
                            </p:childTnLst>
                          </p:cTn>
                        </p:par>
                        <p:par>
                          <p:cTn id="7" fill="hold">
                            <p:stCondLst>
                              <p:cond delay="2500"/>
                            </p:stCondLst>
                            <p:childTnLst>
                              <p:par>
                                <p:cTn id="8" presetID="53" presetClass="entr" presetSubtype="528" fill="hold" nodeType="afterEffect">
                                  <p:stCondLst>
                                    <p:cond delay="500"/>
                                  </p:stCondLst>
                                  <p:childTnLst>
                                    <p:set>
                                      <p:cBhvr>
                                        <p:cTn id="9" dur="1" fill="hold">
                                          <p:stCondLst>
                                            <p:cond delay="0"/>
                                          </p:stCondLst>
                                        </p:cTn>
                                        <p:tgtEl>
                                          <p:spTgt spid="3">
                                            <p:txEl>
                                              <p:pRg st="1" end="1"/>
                                            </p:txEl>
                                          </p:spTgt>
                                        </p:tgtEl>
                                        <p:attrNameLst>
                                          <p:attrName>style.visibility</p:attrName>
                                        </p:attrNameLst>
                                      </p:cBhvr>
                                      <p:to>
                                        <p:strVal val="visible"/>
                                      </p:to>
                                    </p:set>
                                    <p:anim calcmode="lin" valueType="num">
                                      <p:cBhvr>
                                        <p:cTn id="10"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1" dur="1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fltVal val="0.5"/>
                                          </p:val>
                                        </p:tav>
                                        <p:tav tm="100000">
                                          <p:val>
                                            <p:strVal val="#ppt_x"/>
                                          </p:val>
                                        </p:tav>
                                      </p:tavLst>
                                    </p:anim>
                                    <p:anim calcmode="lin" valueType="num">
                                      <p:cBhvr>
                                        <p:cTn id="14" dur="1000" fill="hold"/>
                                        <p:tgtEl>
                                          <p:spTgt spid="3">
                                            <p:txEl>
                                              <p:pRg st="1" end="1"/>
                                            </p:txEl>
                                          </p:spTgt>
                                        </p:tgtEl>
                                        <p:attrNameLst>
                                          <p:attrName>ppt_y</p:attrName>
                                        </p:attrNameLst>
                                      </p:cBhvr>
                                      <p:tavLst>
                                        <p:tav tm="0">
                                          <p:val>
                                            <p:fltVal val="0.5"/>
                                          </p:val>
                                        </p:tav>
                                        <p:tav tm="100000">
                                          <p:val>
                                            <p:strVal val="#ppt_y"/>
                                          </p:val>
                                        </p:tav>
                                      </p:tavLst>
                                    </p:anim>
                                  </p:childTnLst>
                                </p:cTn>
                              </p:par>
                            </p:childTnLst>
                          </p:cTn>
                        </p:par>
                        <p:par>
                          <p:cTn id="15" fill="hold">
                            <p:stCondLst>
                              <p:cond delay="4000"/>
                            </p:stCondLst>
                            <p:childTnLst>
                              <p:par>
                                <p:cTn id="16" presetID="53" presetClass="entr" presetSubtype="528" fill="hold" nodeType="after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p:cTn id="18"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9" dur="10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0" dur="1000"/>
                                        <p:tgtEl>
                                          <p:spTgt spid="3">
                                            <p:txEl>
                                              <p:pRg st="2" end="2"/>
                                            </p:txEl>
                                          </p:spTgt>
                                        </p:tgtEl>
                                      </p:cBhvr>
                                    </p:animEffect>
                                    <p:anim calcmode="lin" valueType="num">
                                      <p:cBhvr>
                                        <p:cTn id="21" dur="1000" fill="hold"/>
                                        <p:tgtEl>
                                          <p:spTgt spid="3">
                                            <p:txEl>
                                              <p:pRg st="2" end="2"/>
                                            </p:txEl>
                                          </p:spTgt>
                                        </p:tgtEl>
                                        <p:attrNameLst>
                                          <p:attrName>ppt_x</p:attrName>
                                        </p:attrNameLst>
                                      </p:cBhvr>
                                      <p:tavLst>
                                        <p:tav tm="0">
                                          <p:val>
                                            <p:fltVal val="0.5"/>
                                          </p:val>
                                        </p:tav>
                                        <p:tav tm="100000">
                                          <p:val>
                                            <p:strVal val="#ppt_x"/>
                                          </p:val>
                                        </p:tav>
                                      </p:tavLst>
                                    </p:anim>
                                    <p:anim calcmode="lin" valueType="num">
                                      <p:cBhvr>
                                        <p:cTn id="22" dur="1000" fill="hold"/>
                                        <p:tgtEl>
                                          <p:spTgt spid="3">
                                            <p:txEl>
                                              <p:pRg st="2" end="2"/>
                                            </p:txEl>
                                          </p:spTgt>
                                        </p:tgtEl>
                                        <p:attrNameLst>
                                          <p:attrName>ppt_y</p:attrName>
                                        </p:attrNameLst>
                                      </p:cBhvr>
                                      <p:tavLst>
                                        <p:tav tm="0">
                                          <p:val>
                                            <p:fltVal val="0.5"/>
                                          </p:val>
                                        </p:tav>
                                        <p:tav tm="100000">
                                          <p:val>
                                            <p:strVal val="#ppt_y"/>
                                          </p:val>
                                        </p:tav>
                                      </p:tavLst>
                                    </p:anim>
                                  </p:childTnLst>
                                </p:cTn>
                              </p:par>
                            </p:childTnLst>
                          </p:cTn>
                        </p:par>
                        <p:par>
                          <p:cTn id="23" fill="hold">
                            <p:stCondLst>
                              <p:cond delay="5000"/>
                            </p:stCondLst>
                            <p:childTnLst>
                              <p:par>
                                <p:cTn id="24" presetID="47" presetClass="entr" presetSubtype="0"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250"/>
                                        <p:tgtEl>
                                          <p:spTgt spid="5"/>
                                        </p:tgtEl>
                                      </p:cBhvr>
                                    </p:animEffect>
                                    <p:anim calcmode="lin" valueType="num">
                                      <p:cBhvr>
                                        <p:cTn id="27" dur="1250" fill="hold"/>
                                        <p:tgtEl>
                                          <p:spTgt spid="5"/>
                                        </p:tgtEl>
                                        <p:attrNameLst>
                                          <p:attrName>ppt_x</p:attrName>
                                        </p:attrNameLst>
                                      </p:cBhvr>
                                      <p:tavLst>
                                        <p:tav tm="0">
                                          <p:val>
                                            <p:strVal val="#ppt_x"/>
                                          </p:val>
                                        </p:tav>
                                        <p:tav tm="100000">
                                          <p:val>
                                            <p:strVal val="#ppt_x"/>
                                          </p:val>
                                        </p:tav>
                                      </p:tavLst>
                                    </p:anim>
                                    <p:anim calcmode="lin" valueType="num">
                                      <p:cBhvr>
                                        <p:cTn id="28" dur="1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rmAutofit fontScale="90000"/>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l-GR" sz="5400"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onotype Corsiva" pitchFamily="66" charset="0"/>
              </a:rPr>
              <a:t>ΕΠΙΔΡΑΣΕΙΣ</a:t>
            </a:r>
          </a:p>
        </p:txBody>
      </p:sp>
      <p:sp>
        <p:nvSpPr>
          <p:cNvPr id="3" name="Content Placeholder 2"/>
          <p:cNvSpPr>
            <a:spLocks noGrp="1"/>
          </p:cNvSpPr>
          <p:nvPr>
            <p:ph idx="1"/>
          </p:nvPr>
        </p:nvSpPr>
        <p:spPr>
          <a:xfrm>
            <a:off x="457200" y="1124744"/>
            <a:ext cx="8229600" cy="5328592"/>
          </a:xfrm>
        </p:spPr>
        <p:txBody>
          <a:bodyPr numCol="2">
            <a:normAutofit fontScale="92500" lnSpcReduction="10000"/>
          </a:bodyPr>
          <a:lstStyle/>
          <a:p>
            <a:pPr marL="0" indent="0" algn="ctr">
              <a:buNone/>
            </a:pPr>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Η τηλεόραση είναι πλέον κομμάτι της καθημερινής μας ζωής. Αυτό αφορά κυρίως τους ενήλικες και τα παιδιά που βλέπουν διάφορες σειρές, εκπομπές κτλ. Τα μηνύματα όμως και τις διάφορες επιπτώσεις που επιφέρει σε εμάς η τηλεόραση δεν γίνονται και τόσο αντιληπτά από  τα παιδιά μικρότερης ηλικίας. Οι διάφορες εικόνες που προβάλλει ελκύουν τα παιδιά με αποτέλεσμα να τους αποσπάει την προσοχή και να μην μπορούν να ξεκολλήσουν από εκεί. Η κάθε εικόνα όμως έχει περιεχόμενο και προάγει μηνύματα, αξίες και κανόνες  που μπορούν  να επηρεάσουν την προσωπικότητα του κάθε παιδιού.</a:t>
            </a:r>
          </a:p>
          <a:p>
            <a:pPr algn="ctr">
              <a:buNone/>
            </a:pPr>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Παράλληλα </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η τηλεόραση και τα προγράμματα καταστρέφουν την οικογενειακή ζωή και αποτελούν ένα μέρος του ελεύθερου χρόνου μας, αλλάζουν τις διατροφικές συνήθειες και επιδρούν στην κοινωνική  αλληλοεπικοινωνία.</a:t>
            </a:r>
          </a:p>
          <a:p>
            <a:pPr algn="ctr">
              <a:buNone/>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a:t>
            </a:r>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Τα </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παιδιά έχουν ήδη μία επαφή με την σύγχρονη τεχνολογία. Περνούν άπειρο χρόνο μπροστά από την τηλεόραση, η οποία για αυτά αποτελεί βασική πηγή πληροφοριών και μάθησης. Υπάρχει προβληματισμός σχετικά με το αν η τηλεθέαση επηρεάζει και την επίδοση των μαθητών στο σχολείο.</a:t>
            </a:r>
          </a:p>
          <a:p>
            <a:endParaRPr lang="el-GR" dirty="0"/>
          </a:p>
        </p:txBody>
      </p:sp>
    </p:spTree>
    <p:extLst>
      <p:ext uri="{BB962C8B-B14F-4D97-AF65-F5344CB8AC3E}">
        <p14:creationId xmlns:p14="http://schemas.microsoft.com/office/powerpoint/2010/main" val="3040973840"/>
      </p:ext>
    </p:extLst>
  </p:cSld>
  <p:clrMapOvr>
    <a:masterClrMapping/>
  </p:clrMapOvr>
  <mc:AlternateContent xmlns:mc="http://schemas.openxmlformats.org/markup-compatibility/2006" xmlns:p14="http://schemas.microsoft.com/office/powerpoint/2010/main">
    <mc:Choice Requires="p14">
      <p:transition spd="slow" p14:dur="900">
        <p14:flythrough dir="out" hasBounce="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par>
                          <p:cTn id="8" fill="hold">
                            <p:stCondLst>
                              <p:cond delay="1000"/>
                            </p:stCondLst>
                            <p:childTnLst>
                              <p:par>
                                <p:cTn id="9" presetID="9" presetClass="entr" presetSubtype="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dissolve">
                                      <p:cBhvr>
                                        <p:cTn id="11" dur="1750"/>
                                        <p:tgtEl>
                                          <p:spTgt spid="3">
                                            <p:txEl>
                                              <p:pRg st="0" end="0"/>
                                            </p:txEl>
                                          </p:spTgt>
                                        </p:tgtEl>
                                      </p:cBhvr>
                                    </p:animEffect>
                                  </p:childTnLst>
                                </p:cTn>
                              </p:par>
                            </p:childTnLst>
                          </p:cTn>
                        </p:par>
                        <p:par>
                          <p:cTn id="12" fill="hold">
                            <p:stCondLst>
                              <p:cond delay="2750"/>
                            </p:stCondLst>
                            <p:childTnLst>
                              <p:par>
                                <p:cTn id="13" presetID="9" presetClass="entr" presetSubtype="0" fill="hold"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dissolve">
                                      <p:cBhvr>
                                        <p:cTn id="15" dur="1750"/>
                                        <p:tgtEl>
                                          <p:spTgt spid="3">
                                            <p:txEl>
                                              <p:pRg st="1" end="1"/>
                                            </p:txEl>
                                          </p:spTgt>
                                        </p:tgtEl>
                                      </p:cBhvr>
                                    </p:animEffect>
                                  </p:childTnLst>
                                </p:cTn>
                              </p:par>
                            </p:childTnLst>
                          </p:cTn>
                        </p:par>
                        <p:par>
                          <p:cTn id="16" fill="hold">
                            <p:stCondLst>
                              <p:cond delay="4500"/>
                            </p:stCondLst>
                            <p:childTnLst>
                              <p:par>
                                <p:cTn id="17" presetID="9" presetClass="entr" presetSubtype="0" fill="hold"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dissolve">
                                      <p:cBhvr>
                                        <p:cTn id="19" dur="175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rm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l-GR" sz="4400"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onotype Corsiva" pitchFamily="66" charset="0"/>
              </a:rPr>
              <a:t> ΔΟΡΥΦΟΡΙΚΗ   </a:t>
            </a:r>
            <a:r>
              <a:rPr lang="el-GR" sz="4400"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onotype Corsiva" pitchFamily="66" charset="0"/>
              </a:rPr>
              <a:t>ΤΗΛΕΟΡΑΣΗ</a:t>
            </a:r>
            <a:endParaRPr lang="el-GR" sz="4400"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onotype Corsiva" pitchFamily="66" charset="0"/>
            </a:endParaRPr>
          </a:p>
        </p:txBody>
      </p:sp>
      <p:sp>
        <p:nvSpPr>
          <p:cNvPr id="3" name="Content Placeholder 2"/>
          <p:cNvSpPr>
            <a:spLocks noGrp="1"/>
          </p:cNvSpPr>
          <p:nvPr>
            <p:ph sz="half" idx="1"/>
          </p:nvPr>
        </p:nvSpPr>
        <p:spPr>
          <a:xfrm>
            <a:off x="457200" y="1196752"/>
            <a:ext cx="4038600" cy="5112568"/>
          </a:xfrm>
        </p:spPr>
        <p:txBody>
          <a:bodyPr>
            <a:normAutofit fontScale="92500" lnSpcReduction="10000"/>
          </a:bodyPr>
          <a:lstStyle/>
          <a:p>
            <a:pPr marL="0" indent="0" algn="ctr">
              <a:buNone/>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Η εξέλιξη της παραδοσιακής(αναλογικής) τηλεόρασης σε ψηφιακή έχει πλέον στρέψει το καταναλωτικό κοινό προς αυτήν την μορφή λόγο της ευχρηστίας που έχει. Οι τιμές δεν είναι υψηλές για να αποκτήσουμε πρόσβαση και εξοπλισμό. Η δορυφορική τηλεόραση δεν χρησιμοποιείτε πλέον από λίγους αλλά από όλο τον κόσμο. </a:t>
            </a:r>
            <a:endParaRPr lang="el-GR" b="1" i="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endParaRPr lang="el-GR" dirty="0"/>
          </a:p>
          <a:p>
            <a:endParaRPr lang="el-GR" dirty="0"/>
          </a:p>
        </p:txBody>
      </p:sp>
      <p:pic>
        <p:nvPicPr>
          <p:cNvPr id="6" name="12 - Θέση περιεχομένου" descr="C:\Documents and Settings\Administrator\Επιφάνεια εργασίας\dreambox-500s-taiwan-black.jpg"/>
          <p:cNvPicPr>
            <a:picLocks noGrp="1"/>
          </p:cNvPicPr>
          <p:nvPr>
            <p:ph sz="half" idx="2"/>
          </p:nvPr>
        </p:nvPicPr>
        <p:blipFill>
          <a:blip r:embed="rId2" cstate="print"/>
          <a:stretch>
            <a:fillRect/>
          </a:stretch>
        </p:blipFill>
        <p:spPr bwMode="auto">
          <a:xfrm>
            <a:off x="4644008" y="1988840"/>
            <a:ext cx="4172272" cy="2979656"/>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prst="angle"/>
          </a:sp3d>
        </p:spPr>
      </p:pic>
    </p:spTree>
    <p:extLst>
      <p:ext uri="{BB962C8B-B14F-4D97-AF65-F5344CB8AC3E}">
        <p14:creationId xmlns:p14="http://schemas.microsoft.com/office/powerpoint/2010/main" val="112022849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8" presetClass="path" presetSubtype="0" accel="50000" decel="50000" fill="hold" grpId="0" nodeType="afterEffect">
                                  <p:stCondLst>
                                    <p:cond delay="500"/>
                                  </p:stCondLst>
                                  <p:childTnLst>
                                    <p:animMotion origin="layout" path="M 0 0 C 0.017 0 0.031 0.014 0.031 0.031 C 0.031 0.049 0.017 0.063 0 0.063 C -0.017 0.063 -0.031 0.077 -0.031 0.094 C -0.031 0.111 -0.017 0.125 0 0.125 C 0.017 0.125 0.031 0.139 0.031 0.156 C 0.031 0.173 0.017 0.187 0 0.187 C -0.017 0.187 -0.031 0.201 -0.031 0.219 C -0.031 0.236 -0.017 0.25 0 0.25 C 0.017 0.25 0.031 0.236 0.031 0.219 C 0.031 0.201 0.017 0.187 0 0.187 C -0.017 0.187 -0.031 0.173 -0.031 0.156 C -0.031 0.139 -0.017 0.125 0 0.125 C 0.017 0.125 0.031 0.111 0.031 0.094 C 0.031 0.077 0.017 0.063 0 0.063 C -0.017 0.063 -0.031 0.049 -0.031 0.031 C -0.031 0.014 -0.017 0 0 0 Z" pathEditMode="relative" ptsTypes="">
                                      <p:cBhvr>
                                        <p:cTn id="6" dur="2000" fill="hold"/>
                                        <p:tgtEl>
                                          <p:spTgt spid="2"/>
                                        </p:tgtEl>
                                        <p:attrNameLst>
                                          <p:attrName>ppt_x</p:attrName>
                                          <p:attrName>ppt_y</p:attrName>
                                        </p:attrNameLst>
                                      </p:cBhvr>
                                    </p:animMotion>
                                  </p:childTnLst>
                                </p:cTn>
                              </p:par>
                            </p:childTnLst>
                          </p:cTn>
                        </p:par>
                        <p:par>
                          <p:cTn id="7" fill="hold">
                            <p:stCondLst>
                              <p:cond delay="2500"/>
                            </p:stCondLst>
                            <p:childTnLst>
                              <p:par>
                                <p:cTn id="8" presetID="31" presetClass="entr" presetSubtype="0" fill="hold" nodeType="after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 calcmode="lin" valueType="num">
                                      <p:cBhvr>
                                        <p:cTn id="10" dur="1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1" dur="15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2" dur="15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3" dur="1500"/>
                                        <p:tgtEl>
                                          <p:spTgt spid="3">
                                            <p:txEl>
                                              <p:pRg st="0" end="0"/>
                                            </p:txEl>
                                          </p:spTgt>
                                        </p:tgtEl>
                                      </p:cBhvr>
                                    </p:animEffect>
                                  </p:childTnLst>
                                </p:cTn>
                              </p:par>
                              <p:par>
                                <p:cTn id="14" presetID="49" presetClass="entr" presetSubtype="0" decel="10000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1750" fill="hold"/>
                                        <p:tgtEl>
                                          <p:spTgt spid="6"/>
                                        </p:tgtEl>
                                        <p:attrNameLst>
                                          <p:attrName>ppt_w</p:attrName>
                                        </p:attrNameLst>
                                      </p:cBhvr>
                                      <p:tavLst>
                                        <p:tav tm="0">
                                          <p:val>
                                            <p:fltVal val="0"/>
                                          </p:val>
                                        </p:tav>
                                        <p:tav tm="100000">
                                          <p:val>
                                            <p:strVal val="#ppt_w"/>
                                          </p:val>
                                        </p:tav>
                                      </p:tavLst>
                                    </p:anim>
                                    <p:anim calcmode="lin" valueType="num">
                                      <p:cBhvr>
                                        <p:cTn id="17" dur="1750" fill="hold"/>
                                        <p:tgtEl>
                                          <p:spTgt spid="6"/>
                                        </p:tgtEl>
                                        <p:attrNameLst>
                                          <p:attrName>ppt_h</p:attrName>
                                        </p:attrNameLst>
                                      </p:cBhvr>
                                      <p:tavLst>
                                        <p:tav tm="0">
                                          <p:val>
                                            <p:fltVal val="0"/>
                                          </p:val>
                                        </p:tav>
                                        <p:tav tm="100000">
                                          <p:val>
                                            <p:strVal val="#ppt_h"/>
                                          </p:val>
                                        </p:tav>
                                      </p:tavLst>
                                    </p:anim>
                                    <p:anim calcmode="lin" valueType="num">
                                      <p:cBhvr>
                                        <p:cTn id="18" dur="1750" fill="hold"/>
                                        <p:tgtEl>
                                          <p:spTgt spid="6"/>
                                        </p:tgtEl>
                                        <p:attrNameLst>
                                          <p:attrName>style.rotation</p:attrName>
                                        </p:attrNameLst>
                                      </p:cBhvr>
                                      <p:tavLst>
                                        <p:tav tm="0">
                                          <p:val>
                                            <p:fltVal val="360"/>
                                          </p:val>
                                        </p:tav>
                                        <p:tav tm="100000">
                                          <p:val>
                                            <p:fltVal val="0"/>
                                          </p:val>
                                        </p:tav>
                                      </p:tavLst>
                                    </p:anim>
                                    <p:animEffect transition="in" filter="fade">
                                      <p:cBhvr>
                                        <p:cTn id="19" dur="1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rm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l-GR" sz="4800"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onotype Corsiva" pitchFamily="66" charset="0"/>
              </a:rPr>
              <a:t>ΤΗΛΕΦΩΝΟ</a:t>
            </a:r>
          </a:p>
        </p:txBody>
      </p:sp>
      <p:sp>
        <p:nvSpPr>
          <p:cNvPr id="3" name="Content Placeholder 2"/>
          <p:cNvSpPr>
            <a:spLocks noGrp="1"/>
          </p:cNvSpPr>
          <p:nvPr>
            <p:ph sz="half" idx="1"/>
          </p:nvPr>
        </p:nvSpPr>
        <p:spPr>
          <a:xfrm>
            <a:off x="457200" y="620688"/>
            <a:ext cx="4038600" cy="6048672"/>
          </a:xfrm>
        </p:spPr>
        <p:txBody>
          <a:bodyPr numCol="1">
            <a:normAutofit fontScale="25000" lnSpcReduction="20000"/>
          </a:bodyPr>
          <a:lstStyle/>
          <a:p>
            <a:pPr marL="0" indent="0" algn="ctr">
              <a:buNone/>
            </a:pPr>
            <a:endParaRPr lang="el-GR" sz="5500" dirty="0" smtClean="0">
              <a:latin typeface="Monotype Corsiva" pitchFamily="66" charset="0"/>
            </a:endParaRPr>
          </a:p>
          <a:p>
            <a:pPr marL="0" indent="0" algn="ctr">
              <a:buNone/>
            </a:pPr>
            <a:endParaRPr lang="el-GR" sz="5500" dirty="0" smtClean="0">
              <a:latin typeface="Monotype Corsiva" pitchFamily="66" charset="0"/>
            </a:endParaRPr>
          </a:p>
          <a:p>
            <a:pPr marL="0" indent="0" algn="ctr">
              <a:buNone/>
            </a:pPr>
            <a:r>
              <a:rPr lang="el-GR" sz="80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Το</a:t>
            </a:r>
            <a:r>
              <a:rPr lang="en-US" sz="8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a:t>
            </a:r>
            <a:r>
              <a:rPr lang="el-GR" sz="8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τηλέφωνο</a:t>
            </a:r>
            <a:r>
              <a:rPr lang="en-US" sz="8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a:t>
            </a:r>
            <a:r>
              <a:rPr lang="el-GR" sz="8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είναι μία συσκευή συνδιάλεξης η οποία μεταφέρει τον ήχο μέσω ηλεκτρικών σημάτων. Η συσκευή αυτή αποτελείται από πομπό και δέκτη και συνδέεται με καλώδιο με το</a:t>
            </a:r>
            <a:r>
              <a:rPr lang="en-US" sz="8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a:t>
            </a:r>
            <a:r>
              <a:rPr lang="el-GR" sz="8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τηλεφωνικό κέντρο. Ο πομπός έχει μέσα σ' ένα σωλήνα μια μετάλλινη πλάκα μπροστά σε ηλεκτρομαγνήτη. Μόλις ακουστεί η φωνή μας επάνω στην πλάκα, αυτή αρχίζει να κάνει παλμικές κινήσεις ισχυρές ή αδύνατες, ανάλογα με τον τόνο που έχει η φωνή μας, που επηρεάζουν τον ηλεκτρομαγνήτη. Το διάφραγμα του δέκτη με τη σειρά του αρχίζει να έχει παλμικές κινήσεις από τα ηχητικά κύματα του πομπού που μεταδίδει ο ηλεκτρομαγνήτης. Μ' αυτόν τον τρόπο η ανθρώπινη ομιλία ξανακούγεται στο ακουστικό με την αναπαραγωγή των ήχων. Ο πομπός και ο δέκτης ενός</a:t>
            </a:r>
            <a:r>
              <a:rPr lang="en-US" sz="8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a:t>
            </a:r>
            <a:r>
              <a:rPr lang="el-GR" sz="8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τηλεφώνου</a:t>
            </a:r>
            <a:r>
              <a:rPr lang="en-US" sz="8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a:t>
            </a:r>
            <a:r>
              <a:rPr lang="el-GR" sz="8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είναι τοποθετημένοι σ' ένα όργανο που λέγεται ακουστικό.</a:t>
            </a:r>
          </a:p>
          <a:p>
            <a:endParaRPr lang="el-GR" dirty="0"/>
          </a:p>
        </p:txBody>
      </p:sp>
      <p:sp>
        <p:nvSpPr>
          <p:cNvPr id="4" name="Content Placeholder 3"/>
          <p:cNvSpPr>
            <a:spLocks noGrp="1"/>
          </p:cNvSpPr>
          <p:nvPr>
            <p:ph sz="half" idx="2"/>
          </p:nvPr>
        </p:nvSpPr>
        <p:spPr>
          <a:xfrm>
            <a:off x="4648200" y="1052736"/>
            <a:ext cx="4038600" cy="5328592"/>
          </a:xfrm>
        </p:spPr>
        <p:txBody>
          <a:bodyPr>
            <a:normAutofit/>
          </a:bodyPr>
          <a:lstStyle/>
          <a:p>
            <a:endParaRPr lang="el-GR" dirty="0"/>
          </a:p>
        </p:txBody>
      </p:sp>
      <p:pic>
        <p:nvPicPr>
          <p:cNvPr id="5" name="7 - Θέση περιεχομένου" descr="C:\Documents and Settings\Administrator\Επιφάνεια εργασίας\Φωτογραφίες-τηλέφωνο-οικίας-nb16840.jpg"/>
          <p:cNvPicPr>
            <a:picLocks/>
          </p:cNvPicPr>
          <p:nvPr/>
        </p:nvPicPr>
        <p:blipFill>
          <a:blip r:embed="rId2" cstate="print"/>
          <a:stretch>
            <a:fillRect/>
          </a:stretch>
        </p:blipFill>
        <p:spPr bwMode="auto">
          <a:xfrm>
            <a:off x="4636190" y="2204864"/>
            <a:ext cx="4038600" cy="2907792"/>
          </a:xfrm>
          <a:prstGeom prst="roundRect">
            <a:avLst>
              <a:gd name="adj" fmla="val 8594"/>
            </a:avLst>
          </a:prstGeom>
          <a:solidFill>
            <a:srgbClr val="FFFFFF">
              <a:shade val="85000"/>
            </a:srgbClr>
          </a:solidFill>
          <a:ln>
            <a:noFill/>
          </a:ln>
          <a:effectLst>
            <a:glow rad="101600">
              <a:schemeClr val="accent4">
                <a:satMod val="175000"/>
                <a:alpha val="40000"/>
              </a:schemeClr>
            </a:glow>
            <a:reflection blurRad="12700" stA="38000" endPos="28000" dist="5000" dir="5400000" sy="-100000" algn="bl" rotWithShape="0"/>
          </a:effectLst>
          <a:scene3d>
            <a:camera prst="orthographicFront"/>
            <a:lightRig rig="threePt" dir="t"/>
          </a:scene3d>
          <a:sp3d>
            <a:bevelT prst="angle"/>
          </a:sp3d>
        </p:spPr>
      </p:pic>
    </p:spTree>
    <p:extLst>
      <p:ext uri="{BB962C8B-B14F-4D97-AF65-F5344CB8AC3E}">
        <p14:creationId xmlns:p14="http://schemas.microsoft.com/office/powerpoint/2010/main" val="187884859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path" presetSubtype="0" accel="50000" decel="50000" fill="hold" grpId="0" nodeType="afterEffect">
                                  <p:stCondLst>
                                    <p:cond delay="500"/>
                                  </p:stCondLst>
                                  <p:childTnLst>
                                    <p:animMotion origin="layout" path="M 0 0 C 0.072 0.058 0.1 0.152 0.077 0.238 C -0.015 0.233 -0.093 0.173 -0.125 0.091 C -0.047 0.04 0.051 0.043 0.125 0.091 C 0.092 0.178 0.011 0.233 -0.077 0.238 C -0.101 0.148 -0.068 0.056 0 0 Z" pathEditMode="relative" ptsTypes="">
                                      <p:cBhvr>
                                        <p:cTn id="6" dur="2000" fill="hold"/>
                                        <p:tgtEl>
                                          <p:spTgt spid="2"/>
                                        </p:tgtEl>
                                        <p:attrNameLst>
                                          <p:attrName>ppt_x</p:attrName>
                                          <p:attrName>ppt_y</p:attrName>
                                        </p:attrNameLst>
                                      </p:cBhvr>
                                    </p:animMotion>
                                  </p:childTnLst>
                                </p:cTn>
                              </p:par>
                            </p:childTnLst>
                          </p:cTn>
                        </p:par>
                        <p:par>
                          <p:cTn id="7" fill="hold">
                            <p:stCondLst>
                              <p:cond delay="2500"/>
                            </p:stCondLst>
                            <p:childTnLst>
                              <p:par>
                                <p:cTn id="8" presetID="18" presetClass="entr" presetSubtype="3" fill="hold" nodeType="after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strips(upRight)">
                                      <p:cBhvr>
                                        <p:cTn id="10" dur="1500"/>
                                        <p:tgtEl>
                                          <p:spTgt spid="3">
                                            <p:txEl>
                                              <p:pRg st="2" end="2"/>
                                            </p:txEl>
                                          </p:spTgt>
                                        </p:tgtEl>
                                      </p:cBhvr>
                                    </p:animEffect>
                                  </p:childTnLst>
                                </p:cTn>
                              </p:par>
                              <p:par>
                                <p:cTn id="11" presetID="55"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2000" fill="hold"/>
                                        <p:tgtEl>
                                          <p:spTgt spid="5"/>
                                        </p:tgtEl>
                                        <p:attrNameLst>
                                          <p:attrName>ppt_w</p:attrName>
                                        </p:attrNameLst>
                                      </p:cBhvr>
                                      <p:tavLst>
                                        <p:tav tm="0">
                                          <p:val>
                                            <p:strVal val="#ppt_w*0.70"/>
                                          </p:val>
                                        </p:tav>
                                        <p:tav tm="100000">
                                          <p:val>
                                            <p:strVal val="#ppt_w"/>
                                          </p:val>
                                        </p:tav>
                                      </p:tavLst>
                                    </p:anim>
                                    <p:anim calcmode="lin" valueType="num">
                                      <p:cBhvr>
                                        <p:cTn id="14" dur="2000" fill="hold"/>
                                        <p:tgtEl>
                                          <p:spTgt spid="5"/>
                                        </p:tgtEl>
                                        <p:attrNameLst>
                                          <p:attrName>ppt_h</p:attrName>
                                        </p:attrNameLst>
                                      </p:cBhvr>
                                      <p:tavLst>
                                        <p:tav tm="0">
                                          <p:val>
                                            <p:strVal val="#ppt_h"/>
                                          </p:val>
                                        </p:tav>
                                        <p:tav tm="100000">
                                          <p:val>
                                            <p:strVal val="#ppt_h"/>
                                          </p:val>
                                        </p:tav>
                                      </p:tavLst>
                                    </p:anim>
                                    <p:animEffect transition="in" filter="fade">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rm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l-GR" sz="4400"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onotype Corsiva" pitchFamily="66" charset="0"/>
              </a:rPr>
              <a:t>ΚΙΝΗΤΟ ΤΗΛΕΦΩΝΟ</a:t>
            </a:r>
          </a:p>
        </p:txBody>
      </p:sp>
      <p:sp>
        <p:nvSpPr>
          <p:cNvPr id="3" name="Content Placeholder 2"/>
          <p:cNvSpPr>
            <a:spLocks noGrp="1"/>
          </p:cNvSpPr>
          <p:nvPr>
            <p:ph sz="half" idx="1"/>
          </p:nvPr>
        </p:nvSpPr>
        <p:spPr>
          <a:xfrm>
            <a:off x="457200" y="908720"/>
            <a:ext cx="4038600" cy="5760640"/>
          </a:xfrm>
        </p:spPr>
        <p:txBody>
          <a:bodyPr>
            <a:normAutofit fontScale="70000" lnSpcReduction="20000"/>
          </a:bodyPr>
          <a:lstStyle/>
          <a:p>
            <a:pPr marL="0" indent="0" algn="ctr">
              <a:buNone/>
            </a:pPr>
            <a:endParaRPr lang="el-GR" sz="34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marL="0" indent="0" algn="ctr">
              <a:buNone/>
            </a:pPr>
            <a:r>
              <a:rPr lang="el-GR" sz="34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Κινητό </a:t>
            </a:r>
            <a:r>
              <a:rPr lang="el-GR" sz="34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τηλέφωνο ονομάζεται κατά κύριο λόγο το τηλέφωνο που δεν εξαρτάται από φυσική καλωδιακή σύνδεση με δίκτυο παροχής τηλεφωνίας και δεν εξαρτάται από κάποια τοπική ασύρματη συσκευή εκπομπής ραδιοφωνικού σήματος χαμηλής συχνότητας. Τα κινητά τηλέφωνα χρησιμοποιούν τεχνολογία κυψελών και εκπέμπουν σε υψηλές συχνότητες. Για την εκπομπή και λήψη των σημάτων χρησιμοποιείται πλέον, αποκλειστικά ψηφιακή τεχνολογία με κωδικοποίηση</a:t>
            </a:r>
          </a:p>
          <a:p>
            <a:endParaRPr lang="el-GR" dirty="0"/>
          </a:p>
        </p:txBody>
      </p:sp>
      <p:pic>
        <p:nvPicPr>
          <p:cNvPr id="5" name="4 - Θέση περιεχομένου" descr="C:\Documents and Settings\Administrator\Επιφάνεια εργασίας\Samsung I9000 Galaxy S.jpg"/>
          <p:cNvPicPr>
            <a:picLocks noGrp="1"/>
          </p:cNvPicPr>
          <p:nvPr>
            <p:ph sz="half" idx="2"/>
          </p:nvPr>
        </p:nvPicPr>
        <p:blipFill>
          <a:blip r:embed="rId2" cstate="print"/>
          <a:stretch>
            <a:fillRect/>
          </a:stretch>
        </p:blipFill>
        <p:spPr bwMode="auto">
          <a:xfrm>
            <a:off x="4648200" y="2355498"/>
            <a:ext cx="4038600" cy="30153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98434702"/>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path" presetSubtype="0" accel="50000" decel="50000" fill="hold" grpId="0" nodeType="afterEffect">
                                  <p:stCondLst>
                                    <p:cond delay="500"/>
                                  </p:stCondLst>
                                  <p:childTnLst>
                                    <p:animMotion origin="layout" path="M 0 0 C 0.023 0.001 0.042 0.009 0.052 0.021 L 0.075 0.049 C 0.08 0.055 0.088 0.058 0.098 0.058 C 0.112 0.058 0.124 0.05 0.125 0.038 C 0.124 0.028 0.112 0.019 0.098 0.019 C 0.088 0.019 0.08 0.023 0.075 0.028 L 0.052 0.056 C 0.042 0.068 0.023 0.076 0 0.077 C -0.023 0.076 -0.042 0.068 -0.052 0.056 L -0.075 0.028 C -0.08 0.023 -0.088 0.019 -0.098 0.019 C -0.112 0.019 -0.124 0.028 -0.125 0.038 C -0.124 0.05 -0.112 0.058 -0.098 0.058 C -0.088 0.058 -0.08 0.055 -0.075 0.049 L -0.052 0.021 C -0.042 0.009 -0.023 0.001 0 0 Z" pathEditMode="relative" ptsTypes="">
                                      <p:cBhvr>
                                        <p:cTn id="6" dur="2000" fill="hold"/>
                                        <p:tgtEl>
                                          <p:spTgt spid="2"/>
                                        </p:tgtEl>
                                        <p:attrNameLst>
                                          <p:attrName>ppt_x</p:attrName>
                                          <p:attrName>ppt_y</p:attrName>
                                        </p:attrNameLst>
                                      </p:cBhvr>
                                    </p:animMotion>
                                  </p:childTnLst>
                                </p:cTn>
                              </p:par>
                            </p:childTnLst>
                          </p:cTn>
                        </p:par>
                        <p:par>
                          <p:cTn id="7" fill="hold">
                            <p:stCondLst>
                              <p:cond delay="2500"/>
                            </p:stCondLst>
                            <p:childTnLst>
                              <p:par>
                                <p:cTn id="8" presetID="37" presetClass="entr" presetSubtype="0" fill="hold" nodeType="after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1500"/>
                                        <p:tgtEl>
                                          <p:spTgt spid="3">
                                            <p:txEl>
                                              <p:pRg st="1" end="1"/>
                                            </p:txEl>
                                          </p:spTgt>
                                        </p:tgtEl>
                                      </p:cBhvr>
                                    </p:animEffect>
                                    <p:anim calcmode="lin" valueType="num">
                                      <p:cBhvr>
                                        <p:cTn id="11" dur="1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2" dur="135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3" dur="150" accel="100000" fill="hold">
                                          <p:stCondLst>
                                            <p:cond delay="1350"/>
                                          </p:stCondLst>
                                        </p:cTn>
                                        <p:tgtEl>
                                          <p:spTgt spid="3">
                                            <p:txEl>
                                              <p:pRg st="1" end="1"/>
                                            </p:txEl>
                                          </p:spTgt>
                                        </p:tgtEl>
                                        <p:attrNameLst>
                                          <p:attrName>ppt_y</p:attrName>
                                        </p:attrNameLst>
                                      </p:cBhvr>
                                      <p:tavLst>
                                        <p:tav tm="0">
                                          <p:val>
                                            <p:strVal val="#ppt_y-.03"/>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500"/>
                                        <p:tgtEl>
                                          <p:spTgt spid="5"/>
                                        </p:tgtEl>
                                      </p:cBhvr>
                                    </p:animEffect>
                                    <p:anim calcmode="lin" valueType="num">
                                      <p:cBhvr>
                                        <p:cTn id="17" dur="1500" fill="hold"/>
                                        <p:tgtEl>
                                          <p:spTgt spid="5"/>
                                        </p:tgtEl>
                                        <p:attrNameLst>
                                          <p:attrName>ppt_x</p:attrName>
                                        </p:attrNameLst>
                                      </p:cBhvr>
                                      <p:tavLst>
                                        <p:tav tm="0">
                                          <p:val>
                                            <p:strVal val="#ppt_x"/>
                                          </p:val>
                                        </p:tav>
                                        <p:tav tm="100000">
                                          <p:val>
                                            <p:strVal val="#ppt_x"/>
                                          </p:val>
                                        </p:tav>
                                      </p:tavLst>
                                    </p:anim>
                                    <p:anim calcmode="lin" valueType="num">
                                      <p:cBhvr>
                                        <p:cTn id="18" dur="1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rmAutofit fontScale="90000"/>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onotype Corsiva" pitchFamily="66" charset="0"/>
              </a:rPr>
              <a:t>SKYPE</a:t>
            </a:r>
            <a:endParaRPr lang="el-GR" sz="5400"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onotype Corsiva" pitchFamily="66" charset="0"/>
            </a:endParaRPr>
          </a:p>
        </p:txBody>
      </p:sp>
      <p:sp>
        <p:nvSpPr>
          <p:cNvPr id="3" name="Content Placeholder 2"/>
          <p:cNvSpPr>
            <a:spLocks noGrp="1"/>
          </p:cNvSpPr>
          <p:nvPr>
            <p:ph sz="half" idx="1"/>
          </p:nvPr>
        </p:nvSpPr>
        <p:spPr>
          <a:xfrm>
            <a:off x="457200" y="980728"/>
            <a:ext cx="4038600" cy="5400600"/>
          </a:xfrm>
        </p:spPr>
        <p:txBody>
          <a:bodyPr>
            <a:normAutofit fontScale="70000" lnSpcReduction="20000"/>
          </a:bodyPr>
          <a:lstStyle/>
          <a:p>
            <a:pPr marL="0" indent="0" algn="ctr">
              <a:buNone/>
            </a:pPr>
            <a:endPar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marL="0" indent="0" algn="ctr">
              <a:buNone/>
            </a:pPr>
            <a:endPar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marL="0" indent="0" algn="ctr">
              <a:buNone/>
            </a:pPr>
            <a:r>
              <a:rPr lang="el-GR" sz="33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Το </a:t>
            </a:r>
            <a:r>
              <a:rPr lang="en-US" sz="3300"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skype</a:t>
            </a:r>
            <a:r>
              <a:rPr lang="el-GR" sz="33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είναι ένα πρόγραμμα επικοινωνίας το οποίο χρησιμοποιεί το ίντερνετ για την διασύνδεση μεταξύ των χρηστών του. Μέσα από το </a:t>
            </a:r>
            <a:r>
              <a:rPr lang="en-US" sz="3300"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skype</a:t>
            </a:r>
            <a:r>
              <a:rPr lang="el-GR" sz="33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μπορεί ο χρήστης να κάνει κλήσεις ομιλίας, βίντεο ή και απλού κειμένου (</a:t>
            </a:r>
            <a:r>
              <a:rPr lang="en-US" sz="33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chat</a:t>
            </a:r>
            <a:r>
              <a:rPr lang="el-GR" sz="33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με άλλους χρήστες του </a:t>
            </a:r>
            <a:r>
              <a:rPr lang="en-US" sz="3300"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skype</a:t>
            </a:r>
            <a:r>
              <a:rPr lang="el-GR" sz="33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από όλο τον κόσμο, απολύτως δωρεάν. Το </a:t>
            </a:r>
            <a:r>
              <a:rPr lang="en-US" sz="3300"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skype</a:t>
            </a:r>
            <a:r>
              <a:rPr lang="el-GR" sz="33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επίσης παρέχει την δυνατότητα τηλεφωνικών κλήσεων σε κανονικά τηλέφωνα σε πολύ ελκυστικές τιμές, σε όλο τον κόσμο.</a:t>
            </a:r>
            <a:r>
              <a:rPr lang="el-GR" dirty="0">
                <a:latin typeface="Monotype Corsiva" pitchFamily="66" charset="0"/>
              </a:rPr>
              <a:t/>
            </a:r>
            <a:br>
              <a:rPr lang="el-GR" dirty="0">
                <a:latin typeface="Monotype Corsiva" pitchFamily="66" charset="0"/>
              </a:rPr>
            </a:br>
            <a:endParaRPr lang="el-GR" dirty="0">
              <a:latin typeface="Monotype Corsiva" pitchFamily="66" charset="0"/>
            </a:endParaRPr>
          </a:p>
          <a:p>
            <a:pPr marL="0" indent="0">
              <a:buNone/>
            </a:pPr>
            <a:endParaRPr lang="el-GR" dirty="0"/>
          </a:p>
        </p:txBody>
      </p:sp>
      <p:pic>
        <p:nvPicPr>
          <p:cNvPr id="5" name="4 - Θέση περιεχομένου" descr="http://www.real.gr/Files/Articles/Photo/550_334_66527.jpg"/>
          <p:cNvPicPr>
            <a:picLocks noGrp="1"/>
          </p:cNvPicPr>
          <p:nvPr>
            <p:ph sz="half" idx="2"/>
          </p:nvPr>
        </p:nvPicPr>
        <p:blipFill>
          <a:blip r:embed="rId2" cstate="print">
            <a:lum/>
          </a:blip>
          <a:stretch>
            <a:fillRect/>
          </a:stretch>
        </p:blipFill>
        <p:spPr bwMode="auto">
          <a:xfrm>
            <a:off x="4648200" y="2060848"/>
            <a:ext cx="4100264" cy="2785517"/>
          </a:xfrm>
          <a:prstGeom prst="round2DiagRect">
            <a:avLst>
              <a:gd name="adj1" fmla="val 16667"/>
              <a:gd name="adj2" fmla="val 0"/>
            </a:avLst>
          </a:prstGeom>
          <a:ln w="88900" cap="sq">
            <a:solidFill>
              <a:srgbClr val="FFFFFF"/>
            </a:solidFill>
            <a:miter lim="800000"/>
          </a:ln>
          <a:effectLst>
            <a:glow rad="228600">
              <a:schemeClr val="accent4">
                <a:satMod val="175000"/>
                <a:alpha val="40000"/>
              </a:schemeClr>
            </a:glow>
            <a:outerShdw blurRad="254000" algn="tl" rotWithShape="0">
              <a:srgbClr val="000000">
                <a:alpha val="43000"/>
              </a:srgbClr>
            </a:outerShdw>
          </a:effectLst>
        </p:spPr>
      </p:pic>
    </p:spTree>
    <p:extLst>
      <p:ext uri="{BB962C8B-B14F-4D97-AF65-F5344CB8AC3E}">
        <p14:creationId xmlns:p14="http://schemas.microsoft.com/office/powerpoint/2010/main" val="3922124682"/>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path" presetSubtype="0" accel="50000" decel="50000" fill="hold" grpId="0" nodeType="afterEffect">
                                  <p:stCondLst>
                                    <p:cond delay="500"/>
                                  </p:stCondLst>
                                  <p:childTnLst>
                                    <p:animMotion origin="layout" path="M 0 0 C 0.006 0.006 0.011 0.011 0.015 0.017 C 0.02 0.011 0.024 0.006 0.03 0 C 0.065 -0.035 0.107 -0.05 0.124 -0.034 C 0.14 -0.017 0.125 0.025 0.09 0.06 C 0.084 0.065 0.079 0.07 0.073 0.075 C 0.079 0.079 0.084 0.084 0.09 0.09 C 0.125 0.125 0.14 0.167 0.124 0.183 C 0.107 0.2 0.065 0.185 0.03 0.15 C 0.024 0.144 0.02 0.139 0.015 0.133 C 0.011 0.139 0.006 0.144 0 0.15 C -0.035 0.185 -0.077 0.2 -0.094 0.183 C -0.11 0.167 -0.095 0.125 -0.06 0.09 C -0.054 0.084 -0.049 0.079 -0.043 0.075 C -0.049 0.07 -0.054 0.065 -0.06 0.06 C -0.095 0.025 -0.11 -0.017 -0.094 -0.034 C -0.077 -0.05 -0.035 -0.035 0 0 Z" pathEditMode="relative" ptsTypes="">
                                      <p:cBhvr>
                                        <p:cTn id="6" dur="2000" fill="hold"/>
                                        <p:tgtEl>
                                          <p:spTgt spid="2"/>
                                        </p:tgtEl>
                                        <p:attrNameLst>
                                          <p:attrName>ppt_x</p:attrName>
                                          <p:attrName>ppt_y</p:attrName>
                                        </p:attrNameLst>
                                      </p:cBhvr>
                                    </p:animMotion>
                                  </p:childTnLst>
                                </p:cTn>
                              </p:par>
                            </p:childTnLst>
                          </p:cTn>
                        </p:par>
                        <p:par>
                          <p:cTn id="7" fill="hold">
                            <p:stCondLst>
                              <p:cond delay="2500"/>
                            </p:stCondLst>
                            <p:childTnLst>
                              <p:par>
                                <p:cTn id="8" presetID="41" presetClass="entr" presetSubtype="0" fill="hold" nodeType="afterEffect">
                                  <p:stCondLst>
                                    <p:cond delay="0"/>
                                  </p:stCondLst>
                                  <p:iterate type="lt">
                                    <p:tmPct val="10000"/>
                                  </p:iterate>
                                  <p:childTnLst>
                                    <p:set>
                                      <p:cBhvr>
                                        <p:cTn id="9" dur="1" fill="hold">
                                          <p:stCondLst>
                                            <p:cond delay="0"/>
                                          </p:stCondLst>
                                        </p:cTn>
                                        <p:tgtEl>
                                          <p:spTgt spid="3">
                                            <p:txEl>
                                              <p:pRg st="2" end="2"/>
                                            </p:txEl>
                                          </p:spTgt>
                                        </p:tgtEl>
                                        <p:attrNameLst>
                                          <p:attrName>style.visibility</p:attrName>
                                        </p:attrNameLst>
                                      </p:cBhvr>
                                      <p:to>
                                        <p:strVal val="visible"/>
                                      </p:to>
                                    </p:set>
                                    <p:anim calcmode="lin" valueType="num">
                                      <p:cBhvr>
                                        <p:cTn id="10"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11"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12"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3"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4" dur="500" tmFilter="0,0; .5, 1; 1, 1"/>
                                        <p:tgtEl>
                                          <p:spTgt spid="3">
                                            <p:txEl>
                                              <p:pRg st="2" end="2"/>
                                            </p:txEl>
                                          </p:spTgt>
                                        </p:tgtEl>
                                      </p:cBhvr>
                                    </p:animEffect>
                                  </p:childTnLst>
                                </p:cTn>
                              </p:par>
                              <p:par>
                                <p:cTn id="15" presetID="8" presetClass="emph" presetSubtype="0" fill="hold" nodeType="withEffect">
                                  <p:stCondLst>
                                    <p:cond delay="0"/>
                                  </p:stCondLst>
                                  <p:childTnLst>
                                    <p:animRot by="43200000">
                                      <p:cBhvr>
                                        <p:cTn id="16" dur="1725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en-US"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onotype Corsiva" pitchFamily="66" charset="0"/>
              </a:rPr>
              <a:t/>
            </a:r>
            <a:br>
              <a:rPr lang="en-US"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onotype Corsiva" pitchFamily="66" charset="0"/>
              </a:rPr>
            </a:br>
            <a:r>
              <a:rPr lang="en-US"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onotype Corsiva" pitchFamily="66" charset="0"/>
              </a:rPr>
              <a:t/>
            </a:r>
            <a:br>
              <a:rPr lang="en-US"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onotype Corsiva" pitchFamily="66" charset="0"/>
              </a:rPr>
            </a:br>
            <a:r>
              <a:rPr lang="el-GR"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onotype Corsiva" pitchFamily="66" charset="0"/>
              </a:rPr>
              <a:t>ΘΕΤΙΚΕΣ </a:t>
            </a:r>
            <a:r>
              <a:rPr lang="el-GR"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onotype Corsiva" pitchFamily="66" charset="0"/>
              </a:rPr>
              <a:t>&amp; ΑΡΝΗΤΙΚΕΣ ΕΠΙΡΡΟΕΣ ΤΩΝ ΜΜΕ ΣΕ ΔΙΑΦΟΡΟΥΣ </a:t>
            </a:r>
            <a:r>
              <a:rPr lang="el-GR"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onotype Corsiva" pitchFamily="66" charset="0"/>
              </a:rPr>
              <a:t>ΤΟΜΕΙΣ</a:t>
            </a:r>
            <a:endParaRPr lang="el-GR"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Content Placeholder 2"/>
          <p:cNvSpPr>
            <a:spLocks noGrp="1"/>
          </p:cNvSpPr>
          <p:nvPr>
            <p:ph sz="half" idx="1"/>
          </p:nvPr>
        </p:nvSpPr>
        <p:spPr>
          <a:xfrm>
            <a:off x="457200" y="908720"/>
            <a:ext cx="4038600" cy="5217443"/>
          </a:xfrm>
        </p:spPr>
        <p:txBody>
          <a:bodyPr/>
          <a:lstStyle/>
          <a:p>
            <a:pPr marL="0" indent="0">
              <a:buNone/>
            </a:pPr>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ΕΠΙΚΟΙΝΩΝΙΑ</a:t>
            </a:r>
            <a:endParaRPr lang="en-US"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marL="0" indent="0">
              <a:buNone/>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Επικοινωνία είναι ο τρόπος με τον οποίο οι άνθρωποι ανταλλάσουν σκέψεις, πληροφορίες και ιδέες, με απώτερο σκοπό να υποκινήσουν, να πείσουν, να πληροφορήσουν ή και γενικότερα να επηρεάσουν τους άλλους.</a:t>
            </a:r>
            <a:endPar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pic>
        <p:nvPicPr>
          <p:cNvPr id="5"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427984" y="2276872"/>
            <a:ext cx="4038600" cy="2509701"/>
          </a:xfrm>
          <a:prstGeom prst="roundRect">
            <a:avLst>
              <a:gd name="adj" fmla="val 8594"/>
            </a:avLst>
          </a:prstGeom>
          <a:solidFill>
            <a:srgbClr val="FFFFFF">
              <a:shade val="85000"/>
            </a:srgbClr>
          </a:solidFill>
          <a:ln w="9525">
            <a:solidFill>
              <a:schemeClr val="tx1"/>
            </a:solidFill>
            <a:miter lim="800000"/>
            <a:headEnd/>
            <a:tailEnd/>
          </a:ln>
          <a:effectLst>
            <a:reflection blurRad="12700" stA="38000" endPos="28000" dist="5000" dir="5400000" sy="-100000" algn="bl" rotWithShape="0"/>
          </a:effectLst>
          <a:scene3d>
            <a:camera prst="perspectiveHeroicExtremeLeftFacing"/>
            <a:lightRig rig="threePt" dir="t"/>
          </a:scene3d>
          <a:sp3d>
            <a:bevelT w="152400" h="50800" prst="softRound"/>
          </a:sp3d>
          <a:extLs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38473437"/>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1"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2" presetClass="exit" presetSubtype="0" fill="hold" grpId="0" nodeType="afterEffect">
                                  <p:stCondLst>
                                    <p:cond delay="0"/>
                                  </p:stCondLst>
                                  <p:childTnLst>
                                    <p:animScale>
                                      <p:cBhvr>
                                        <p:cTn id="11" dur="1000" accel="50000">
                                          <p:stCondLst>
                                            <p:cond delay="0"/>
                                          </p:stCondLst>
                                        </p:cTn>
                                        <p:tgtEl>
                                          <p:spTgt spid="2"/>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 dur="1000" accel="50000">
                                          <p:stCondLst>
                                            <p:cond delay="0"/>
                                          </p:stCondLst>
                                        </p:cTn>
                                        <p:tgtEl>
                                          <p:spTgt spid="2"/>
                                        </p:tgtEl>
                                        <p:attrNameLst>
                                          <p:attrName>ppt_x</p:attrName>
                                          <p:attrName>ppt_y</p:attrName>
                                        </p:attrNameLst>
                                      </p:cBhvr>
                                    </p:animMotion>
                                    <p:animEffect transition="out" filter="fade">
                                      <p:cBhvr>
                                        <p:cTn id="13" dur="1000"/>
                                        <p:tgtEl>
                                          <p:spTgt spid="2"/>
                                        </p:tgtEl>
                                      </p:cBhvr>
                                    </p:animEffect>
                                    <p:set>
                                      <p:cBhvr>
                                        <p:cTn id="14" dur="1" fill="hold">
                                          <p:stCondLst>
                                            <p:cond delay="999"/>
                                          </p:stCondLst>
                                        </p:cTn>
                                        <p:tgtEl>
                                          <p:spTgt spid="2"/>
                                        </p:tgtEl>
                                        <p:attrNameLst>
                                          <p:attrName>style.visibility</p:attrName>
                                        </p:attrNameLst>
                                      </p:cBhvr>
                                      <p:to>
                                        <p:strVal val="hidden"/>
                                      </p:to>
                                    </p:set>
                                  </p:childTnLst>
                                </p:cTn>
                              </p:par>
                            </p:childTnLst>
                          </p:cTn>
                        </p:par>
                        <p:par>
                          <p:cTn id="15" fill="hold">
                            <p:stCondLst>
                              <p:cond delay="2000"/>
                            </p:stCondLst>
                            <p:childTnLst>
                              <p:par>
                                <p:cTn id="16" presetID="15"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1000" fill="hold"/>
                                        <p:tgtEl>
                                          <p:spTgt spid="5"/>
                                        </p:tgtEl>
                                        <p:attrNameLst>
                                          <p:attrName>ppt_w</p:attrName>
                                        </p:attrNameLst>
                                      </p:cBhvr>
                                      <p:tavLst>
                                        <p:tav tm="0">
                                          <p:val>
                                            <p:fltVal val="0"/>
                                          </p:val>
                                        </p:tav>
                                        <p:tav tm="100000">
                                          <p:val>
                                            <p:strVal val="#ppt_w"/>
                                          </p:val>
                                        </p:tav>
                                      </p:tavLst>
                                    </p:anim>
                                    <p:anim calcmode="lin" valueType="num">
                                      <p:cBhvr>
                                        <p:cTn id="19" dur="1000" fill="hold"/>
                                        <p:tgtEl>
                                          <p:spTgt spid="5"/>
                                        </p:tgtEl>
                                        <p:attrNameLst>
                                          <p:attrName>ppt_h</p:attrName>
                                        </p:attrNameLst>
                                      </p:cBhvr>
                                      <p:tavLst>
                                        <p:tav tm="0">
                                          <p:val>
                                            <p:fltVal val="0"/>
                                          </p:val>
                                        </p:tav>
                                        <p:tav tm="100000">
                                          <p:val>
                                            <p:strVal val="#ppt_h"/>
                                          </p:val>
                                        </p:tav>
                                      </p:tavLst>
                                    </p:anim>
                                    <p:anim calcmode="lin" valueType="num">
                                      <p:cBhvr>
                                        <p:cTn id="20"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21"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par>
                          <p:cTn id="22" fill="hold">
                            <p:stCondLst>
                              <p:cond delay="3000"/>
                            </p:stCondLst>
                            <p:childTnLst>
                              <p:par>
                                <p:cTn id="23" presetID="41" presetClass="entr" presetSubtype="0" fill="hold" nodeType="afterEffect">
                                  <p:stCondLst>
                                    <p:cond delay="0"/>
                                  </p:stCondLst>
                                  <p:iterate type="lt">
                                    <p:tmPct val="10000"/>
                                  </p:iterate>
                                  <p:childTnLst>
                                    <p:set>
                                      <p:cBhvr>
                                        <p:cTn id="24" dur="1" fill="hold">
                                          <p:stCondLst>
                                            <p:cond delay="0"/>
                                          </p:stCondLst>
                                        </p:cTn>
                                        <p:tgtEl>
                                          <p:spTgt spid="3">
                                            <p:txEl>
                                              <p:pRg st="0" end="0"/>
                                            </p:txEl>
                                          </p:spTgt>
                                        </p:tgtEl>
                                        <p:attrNameLst>
                                          <p:attrName>style.visibility</p:attrName>
                                        </p:attrNameLst>
                                      </p:cBhvr>
                                      <p:to>
                                        <p:strVal val="visible"/>
                                      </p:to>
                                    </p:set>
                                    <p:anim calcmode="lin" valueType="num">
                                      <p:cBhvr>
                                        <p:cTn id="2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2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3">
                                            <p:txEl>
                                              <p:pRg st="0" end="0"/>
                                            </p:txEl>
                                          </p:spTgt>
                                        </p:tgtEl>
                                      </p:cBhvr>
                                    </p:animEffect>
                                  </p:childTnLst>
                                </p:cTn>
                              </p:par>
                              <p:par>
                                <p:cTn id="30" presetID="41" presetClass="entr" presetSubtype="0" fill="hold" nodeType="withEffect">
                                  <p:stCondLst>
                                    <p:cond delay="0"/>
                                  </p:stCondLst>
                                  <p:iterate type="lt">
                                    <p:tmPct val="1170"/>
                                  </p:iterate>
                                  <p:childTnLst>
                                    <p:set>
                                      <p:cBhvr>
                                        <p:cTn id="31" dur="1" fill="hold">
                                          <p:stCondLst>
                                            <p:cond delay="0"/>
                                          </p:stCondLst>
                                        </p:cTn>
                                        <p:tgtEl>
                                          <p:spTgt spid="3">
                                            <p:txEl>
                                              <p:pRg st="1" end="1"/>
                                            </p:txEl>
                                          </p:spTgt>
                                        </p:tgtEl>
                                        <p:attrNameLst>
                                          <p:attrName>style.visibility</p:attrName>
                                        </p:attrNameLst>
                                      </p:cBhvr>
                                      <p:to>
                                        <p:strVal val="visible"/>
                                      </p:to>
                                    </p:set>
                                    <p:anim calcmode="lin" valueType="num">
                                      <p:cBhvr>
                                        <p:cTn id="32"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34"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el-GR"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onotype Corsiva" pitchFamily="66" charset="0"/>
              </a:rPr>
              <a:t>                ΤΙ </a:t>
            </a:r>
            <a:r>
              <a:rPr lang="el-GR"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onotype Corsiva" pitchFamily="66" charset="0"/>
              </a:rPr>
              <a:t>ΕΙΝΑΙ ΤΑ ΜΜΕ???</a:t>
            </a:r>
            <a:endParaRPr lang="el-GR"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Content Placeholder 2"/>
          <p:cNvSpPr>
            <a:spLocks noGrp="1"/>
          </p:cNvSpPr>
          <p:nvPr>
            <p:ph sz="half" idx="1"/>
          </p:nvPr>
        </p:nvSpPr>
        <p:spPr>
          <a:xfrm>
            <a:off x="457200" y="1340768"/>
            <a:ext cx="4038600" cy="4785395"/>
          </a:xfrm>
        </p:spPr>
        <p:txBody>
          <a:bodyPr>
            <a:normAutofit fontScale="92500"/>
          </a:bodyPr>
          <a:lstStyle/>
          <a:p>
            <a:pPr marL="0" indent="0">
              <a:buNone/>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Τα  ΜΜΕ ορίζονται ως τα εργαλεία εκείνα της επικοινωνίας που μεταβιβάζουν  μηνύματα σε μεγάλο πλήθος ατόμων που βρίσκονται την ίδια χρονική στιγμή στην ίδια ή σε διαφορετικές τοποθεσίες. Επίσης  τα ΜΜΕ είναι τα τεχνολογικά οχήματα μέσα από τα οποία πραγματοποιείται η μαζική επικοινωνία.</a:t>
            </a:r>
          </a:p>
          <a:p>
            <a:pPr marL="0" indent="0">
              <a:buNone/>
            </a:pPr>
            <a:endParaRPr lang="el-GR" dirty="0"/>
          </a:p>
        </p:txBody>
      </p:sp>
      <p:pic>
        <p:nvPicPr>
          <p:cNvPr id="5"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4753190" y="2262843"/>
            <a:ext cx="3828620" cy="3200677"/>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12028273"/>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5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Scale>
                                      <p:cBhvr>
                                        <p:cTn id="13" dur="75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750" decel="50000" fill="hold">
                                          <p:stCondLst>
                                            <p:cond delay="0"/>
                                          </p:stCondLst>
                                        </p:cTn>
                                        <p:tgtEl>
                                          <p:spTgt spid="5"/>
                                        </p:tgtEl>
                                        <p:attrNameLst>
                                          <p:attrName>ppt_x</p:attrName>
                                          <p:attrName>ppt_y</p:attrName>
                                        </p:attrNameLst>
                                      </p:cBhvr>
                                    </p:animMotion>
                                    <p:animEffect transition="in" filter="fade">
                                      <p:cBhvr>
                                        <p:cTn id="15" dur="750"/>
                                        <p:tgtEl>
                                          <p:spTgt spid="5"/>
                                        </p:tgtEl>
                                      </p:cBhvr>
                                    </p:animEffect>
                                  </p:childTnLst>
                                </p:cTn>
                              </p:par>
                              <p:par>
                                <p:cTn id="16" presetID="9" presetClass="entr" presetSubtype="0" fill="hold" nodeType="with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dissolve">
                                      <p:cBhvr>
                                        <p:cTn id="18"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el-GR"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onotype Corsiva" pitchFamily="66" charset="0"/>
              </a:rPr>
              <a:t>ΟΙ ΕΠΙΔΡΑΣΕΙΣ ΤΩΝ ΜΜΕ</a:t>
            </a:r>
            <a:endParaRPr lang="el-GR"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Content Placeholder 2"/>
          <p:cNvSpPr>
            <a:spLocks noGrp="1"/>
          </p:cNvSpPr>
          <p:nvPr>
            <p:ph idx="1"/>
          </p:nvPr>
        </p:nvSpPr>
        <p:spPr/>
        <p:txBody>
          <a:bodyPr>
            <a:normAutofit fontScale="92500"/>
          </a:bodyPr>
          <a:lstStyle/>
          <a:p>
            <a:pPr algn="just">
              <a:buFont typeface="Wingdings" pitchFamily="2" charset="2"/>
              <a:buChar char="Ø"/>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Τα ΜΜΕ μπορούν να  επηρεάσουν την τελική επιλογή ενός ατόμου σε κάποιο θέμα, μιας και είναι σε θέση να αποκαλύπτουν και να παρουσιάζουν τις πολλαπλές επιλογές δράσης που μπορεί να έχει ένα άτομο στο συγκεκριμένο θέμα.</a:t>
            </a:r>
          </a:p>
          <a:p>
            <a:pPr marL="36576" indent="0" algn="just">
              <a:buNone/>
            </a:pPr>
            <a:endPar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algn="just">
              <a:buFont typeface="Wingdings" pitchFamily="2" charset="2"/>
              <a:buChar char="Ø"/>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Επίσης μπορούν να παρακινήσουν μια κοινωνική αλλαγή με βάση το γεγονός ότι  μπορούν να παρουσιάσουν σε μεγάλα τμήματα του πληθυσμού εναλλακτικούς και νέους τρόπους κοινωνικής δράσης.</a:t>
            </a:r>
          </a:p>
          <a:p>
            <a:pPr algn="just">
              <a:buFont typeface="Wingdings" pitchFamily="2" charset="2"/>
              <a:buChar char="Ø"/>
            </a:pPr>
            <a:endPar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algn="just">
              <a:buFont typeface="Wingdings" pitchFamily="2" charset="2"/>
              <a:buChar char="Ø"/>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Τέλος, μπορούν να αποκρύπτουν κάποιες επιλογές δράσης από το κοινό ή να μειώνουν τη σημασία τους ενισχύοντας έτσι την υπάρχουσα κατάσταση και μη δίνοντας περιθώρια για κοινωνικές αλλαγές. </a:t>
            </a:r>
          </a:p>
          <a:p>
            <a:pPr marL="0" indent="0">
              <a:buNone/>
            </a:pPr>
            <a:endParaRPr lang="el-GR" dirty="0"/>
          </a:p>
        </p:txBody>
      </p:sp>
    </p:spTree>
    <p:extLst>
      <p:ext uri="{BB962C8B-B14F-4D97-AF65-F5344CB8AC3E}">
        <p14:creationId xmlns:p14="http://schemas.microsoft.com/office/powerpoint/2010/main" val="2722595169"/>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30" presetClass="entr" presetSubtype="0" fill="hold"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800" decel="100000"/>
                                        <p:tgtEl>
                                          <p:spTgt spid="3">
                                            <p:txEl>
                                              <p:pRg st="0" end="0"/>
                                            </p:txEl>
                                          </p:spTgt>
                                        </p:tgtEl>
                                      </p:cBhvr>
                                    </p:animEffect>
                                    <p:anim calcmode="lin" valueType="num">
                                      <p:cBhvr>
                                        <p:cTn id="14" dur="800" decel="100000" fill="hold"/>
                                        <p:tgtEl>
                                          <p:spTgt spid="3">
                                            <p:txEl>
                                              <p:pRg st="0" end="0"/>
                                            </p:txEl>
                                          </p:spTgt>
                                        </p:tgtEl>
                                        <p:attrNameLst>
                                          <p:attrName>style.rotation</p:attrName>
                                        </p:attrNameLst>
                                      </p:cBhvr>
                                      <p:tavLst>
                                        <p:tav tm="0">
                                          <p:val>
                                            <p:fltVal val="-90"/>
                                          </p:val>
                                        </p:tav>
                                        <p:tav tm="100000">
                                          <p:val>
                                            <p:fltVal val="0"/>
                                          </p:val>
                                        </p:tav>
                                      </p:tavLst>
                                    </p:anim>
                                    <p:anim calcmode="lin" valueType="num">
                                      <p:cBhvr>
                                        <p:cTn id="15" dur="800" decel="100000" fill="hold"/>
                                        <p:tgtEl>
                                          <p:spTgt spid="3">
                                            <p:txEl>
                                              <p:pRg st="0" end="0"/>
                                            </p:txEl>
                                          </p:spTgt>
                                        </p:tgtEl>
                                        <p:attrNameLst>
                                          <p:attrName>ppt_x</p:attrName>
                                        </p:attrNameLst>
                                      </p:cBhvr>
                                      <p:tavLst>
                                        <p:tav tm="0">
                                          <p:val>
                                            <p:strVal val="#ppt_x+0.4"/>
                                          </p:val>
                                        </p:tav>
                                        <p:tav tm="100000">
                                          <p:val>
                                            <p:strVal val="#ppt_x-0.05"/>
                                          </p:val>
                                        </p:tav>
                                      </p:tavLst>
                                    </p:anim>
                                    <p:anim calcmode="lin" valueType="num">
                                      <p:cBhvr>
                                        <p:cTn id="16" dur="800" decel="100000" fill="hold"/>
                                        <p:tgtEl>
                                          <p:spTgt spid="3">
                                            <p:txEl>
                                              <p:pRg st="0" end="0"/>
                                            </p:txEl>
                                          </p:spTgt>
                                        </p:tgtEl>
                                        <p:attrNameLst>
                                          <p:attrName>ppt_y</p:attrName>
                                        </p:attrNameLst>
                                      </p:cBhvr>
                                      <p:tavLst>
                                        <p:tav tm="0">
                                          <p:val>
                                            <p:strVal val="#ppt_y-0.4"/>
                                          </p:val>
                                        </p:tav>
                                        <p:tav tm="100000">
                                          <p:val>
                                            <p:strVal val="#ppt_y+0.1"/>
                                          </p:val>
                                        </p:tav>
                                      </p:tavLst>
                                    </p:anim>
                                    <p:anim calcmode="lin" valueType="num">
                                      <p:cBhvr>
                                        <p:cTn id="17" dur="200" accel="100000" fill="hold">
                                          <p:stCondLst>
                                            <p:cond delay="800"/>
                                          </p:stCondLst>
                                        </p:cTn>
                                        <p:tgtEl>
                                          <p:spTgt spid="3">
                                            <p:txEl>
                                              <p:pRg st="0" end="0"/>
                                            </p:txEl>
                                          </p:spTgt>
                                        </p:tgtEl>
                                        <p:attrNameLst>
                                          <p:attrName>ppt_x</p:attrName>
                                        </p:attrNameLst>
                                      </p:cBhvr>
                                      <p:tavLst>
                                        <p:tav tm="0">
                                          <p:val>
                                            <p:strVal val="#ppt_x-0.05"/>
                                          </p:val>
                                        </p:tav>
                                        <p:tav tm="100000">
                                          <p:val>
                                            <p:strVal val="#ppt_x"/>
                                          </p:val>
                                        </p:tav>
                                      </p:tavLst>
                                    </p:anim>
                                    <p:anim calcmode="lin" valueType="num">
                                      <p:cBhvr>
                                        <p:cTn id="18" dur="200" accel="100000" fill="hold">
                                          <p:stCondLst>
                                            <p:cond delay="800"/>
                                          </p:stCondLst>
                                        </p:cTn>
                                        <p:tgtEl>
                                          <p:spTgt spid="3">
                                            <p:txEl>
                                              <p:pRg st="0" end="0"/>
                                            </p:txEl>
                                          </p:spTgt>
                                        </p:tgtEl>
                                        <p:attrNameLst>
                                          <p:attrName>ppt_y</p:attrName>
                                        </p:attrNameLst>
                                      </p:cBhvr>
                                      <p:tavLst>
                                        <p:tav tm="0">
                                          <p:val>
                                            <p:strVal val="#ppt_y+0.1"/>
                                          </p:val>
                                        </p:tav>
                                        <p:tav tm="100000">
                                          <p:val>
                                            <p:strVal val="#ppt_y"/>
                                          </p:val>
                                        </p:tav>
                                      </p:tavLst>
                                    </p:anim>
                                  </p:childTnLst>
                                </p:cTn>
                              </p:par>
                            </p:childTnLst>
                          </p:cTn>
                        </p:par>
                        <p:par>
                          <p:cTn id="19" fill="hold">
                            <p:stCondLst>
                              <p:cond delay="2000"/>
                            </p:stCondLst>
                            <p:childTnLst>
                              <p:par>
                                <p:cTn id="20" presetID="30" presetClass="entr" presetSubtype="0" fill="hold" nodeType="after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800" decel="100000"/>
                                        <p:tgtEl>
                                          <p:spTgt spid="3">
                                            <p:txEl>
                                              <p:pRg st="2" end="2"/>
                                            </p:txEl>
                                          </p:spTgt>
                                        </p:tgtEl>
                                      </p:cBhvr>
                                    </p:animEffect>
                                    <p:anim calcmode="lin" valueType="num">
                                      <p:cBhvr>
                                        <p:cTn id="23" dur="800" decel="100000" fill="hold"/>
                                        <p:tgtEl>
                                          <p:spTgt spid="3">
                                            <p:txEl>
                                              <p:pRg st="2" end="2"/>
                                            </p:txEl>
                                          </p:spTgt>
                                        </p:tgtEl>
                                        <p:attrNameLst>
                                          <p:attrName>style.rotation</p:attrName>
                                        </p:attrNameLst>
                                      </p:cBhvr>
                                      <p:tavLst>
                                        <p:tav tm="0">
                                          <p:val>
                                            <p:fltVal val="-90"/>
                                          </p:val>
                                        </p:tav>
                                        <p:tav tm="100000">
                                          <p:val>
                                            <p:fltVal val="0"/>
                                          </p:val>
                                        </p:tav>
                                      </p:tavLst>
                                    </p:anim>
                                    <p:anim calcmode="lin" valueType="num">
                                      <p:cBhvr>
                                        <p:cTn id="24" dur="800" decel="100000" fill="hold"/>
                                        <p:tgtEl>
                                          <p:spTgt spid="3">
                                            <p:txEl>
                                              <p:pRg st="2" end="2"/>
                                            </p:txEl>
                                          </p:spTgt>
                                        </p:tgtEl>
                                        <p:attrNameLst>
                                          <p:attrName>ppt_x</p:attrName>
                                        </p:attrNameLst>
                                      </p:cBhvr>
                                      <p:tavLst>
                                        <p:tav tm="0">
                                          <p:val>
                                            <p:strVal val="#ppt_x+0.4"/>
                                          </p:val>
                                        </p:tav>
                                        <p:tav tm="100000">
                                          <p:val>
                                            <p:strVal val="#ppt_x-0.05"/>
                                          </p:val>
                                        </p:tav>
                                      </p:tavLst>
                                    </p:anim>
                                    <p:anim calcmode="lin" valueType="num">
                                      <p:cBhvr>
                                        <p:cTn id="25" dur="800" decel="100000" fill="hold"/>
                                        <p:tgtEl>
                                          <p:spTgt spid="3">
                                            <p:txEl>
                                              <p:pRg st="2" end="2"/>
                                            </p:txEl>
                                          </p:spTgt>
                                        </p:tgtEl>
                                        <p:attrNameLst>
                                          <p:attrName>ppt_y</p:attrName>
                                        </p:attrNameLst>
                                      </p:cBhvr>
                                      <p:tavLst>
                                        <p:tav tm="0">
                                          <p:val>
                                            <p:strVal val="#ppt_y-0.4"/>
                                          </p:val>
                                        </p:tav>
                                        <p:tav tm="100000">
                                          <p:val>
                                            <p:strVal val="#ppt_y+0.1"/>
                                          </p:val>
                                        </p:tav>
                                      </p:tavLst>
                                    </p:anim>
                                    <p:anim calcmode="lin" valueType="num">
                                      <p:cBhvr>
                                        <p:cTn id="26" dur="200" accel="100000" fill="hold">
                                          <p:stCondLst>
                                            <p:cond delay="800"/>
                                          </p:stCondLst>
                                        </p:cTn>
                                        <p:tgtEl>
                                          <p:spTgt spid="3">
                                            <p:txEl>
                                              <p:pRg st="2" end="2"/>
                                            </p:txEl>
                                          </p:spTgt>
                                        </p:tgtEl>
                                        <p:attrNameLst>
                                          <p:attrName>ppt_x</p:attrName>
                                        </p:attrNameLst>
                                      </p:cBhvr>
                                      <p:tavLst>
                                        <p:tav tm="0">
                                          <p:val>
                                            <p:strVal val="#ppt_x-0.05"/>
                                          </p:val>
                                        </p:tav>
                                        <p:tav tm="100000">
                                          <p:val>
                                            <p:strVal val="#ppt_x"/>
                                          </p:val>
                                        </p:tav>
                                      </p:tavLst>
                                    </p:anim>
                                    <p:anim calcmode="lin" valueType="num">
                                      <p:cBhvr>
                                        <p:cTn id="27" dur="200" accel="100000" fill="hold">
                                          <p:stCondLst>
                                            <p:cond delay="800"/>
                                          </p:stCondLst>
                                        </p:cTn>
                                        <p:tgtEl>
                                          <p:spTgt spid="3">
                                            <p:txEl>
                                              <p:pRg st="2" end="2"/>
                                            </p:txEl>
                                          </p:spTgt>
                                        </p:tgtEl>
                                        <p:attrNameLst>
                                          <p:attrName>ppt_y</p:attrName>
                                        </p:attrNameLst>
                                      </p:cBhvr>
                                      <p:tavLst>
                                        <p:tav tm="0">
                                          <p:val>
                                            <p:strVal val="#ppt_y+0.1"/>
                                          </p:val>
                                        </p:tav>
                                        <p:tav tm="100000">
                                          <p:val>
                                            <p:strVal val="#ppt_y"/>
                                          </p:val>
                                        </p:tav>
                                      </p:tavLst>
                                    </p:anim>
                                  </p:childTnLst>
                                </p:cTn>
                              </p:par>
                            </p:childTnLst>
                          </p:cTn>
                        </p:par>
                        <p:par>
                          <p:cTn id="28" fill="hold">
                            <p:stCondLst>
                              <p:cond delay="3000"/>
                            </p:stCondLst>
                            <p:childTnLst>
                              <p:par>
                                <p:cTn id="29" presetID="30" presetClass="entr" presetSubtype="0" fill="hold"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800" decel="100000"/>
                                        <p:tgtEl>
                                          <p:spTgt spid="3">
                                            <p:txEl>
                                              <p:pRg st="4" end="4"/>
                                            </p:txEl>
                                          </p:spTgt>
                                        </p:tgtEl>
                                      </p:cBhvr>
                                    </p:animEffect>
                                    <p:anim calcmode="lin" valueType="num">
                                      <p:cBhvr>
                                        <p:cTn id="32" dur="800" decel="100000" fill="hold"/>
                                        <p:tgtEl>
                                          <p:spTgt spid="3">
                                            <p:txEl>
                                              <p:pRg st="4" end="4"/>
                                            </p:txEl>
                                          </p:spTgt>
                                        </p:tgtEl>
                                        <p:attrNameLst>
                                          <p:attrName>style.rotation</p:attrName>
                                        </p:attrNameLst>
                                      </p:cBhvr>
                                      <p:tavLst>
                                        <p:tav tm="0">
                                          <p:val>
                                            <p:fltVal val="-90"/>
                                          </p:val>
                                        </p:tav>
                                        <p:tav tm="100000">
                                          <p:val>
                                            <p:fltVal val="0"/>
                                          </p:val>
                                        </p:tav>
                                      </p:tavLst>
                                    </p:anim>
                                    <p:anim calcmode="lin" valueType="num">
                                      <p:cBhvr>
                                        <p:cTn id="33" dur="800" decel="100000" fill="hold"/>
                                        <p:tgtEl>
                                          <p:spTgt spid="3">
                                            <p:txEl>
                                              <p:pRg st="4" end="4"/>
                                            </p:txEl>
                                          </p:spTgt>
                                        </p:tgtEl>
                                        <p:attrNameLst>
                                          <p:attrName>ppt_x</p:attrName>
                                        </p:attrNameLst>
                                      </p:cBhvr>
                                      <p:tavLst>
                                        <p:tav tm="0">
                                          <p:val>
                                            <p:strVal val="#ppt_x+0.4"/>
                                          </p:val>
                                        </p:tav>
                                        <p:tav tm="100000">
                                          <p:val>
                                            <p:strVal val="#ppt_x-0.05"/>
                                          </p:val>
                                        </p:tav>
                                      </p:tavLst>
                                    </p:anim>
                                    <p:anim calcmode="lin" valueType="num">
                                      <p:cBhvr>
                                        <p:cTn id="34" dur="800" decel="100000" fill="hold"/>
                                        <p:tgtEl>
                                          <p:spTgt spid="3">
                                            <p:txEl>
                                              <p:pRg st="4" end="4"/>
                                            </p:txEl>
                                          </p:spTgt>
                                        </p:tgtEl>
                                        <p:attrNameLst>
                                          <p:attrName>ppt_y</p:attrName>
                                        </p:attrNameLst>
                                      </p:cBhvr>
                                      <p:tavLst>
                                        <p:tav tm="0">
                                          <p:val>
                                            <p:strVal val="#ppt_y-0.4"/>
                                          </p:val>
                                        </p:tav>
                                        <p:tav tm="100000">
                                          <p:val>
                                            <p:strVal val="#ppt_y+0.1"/>
                                          </p:val>
                                        </p:tav>
                                      </p:tavLst>
                                    </p:anim>
                                    <p:anim calcmode="lin" valueType="num">
                                      <p:cBhvr>
                                        <p:cTn id="35" dur="200" accel="100000" fill="hold">
                                          <p:stCondLst>
                                            <p:cond delay="800"/>
                                          </p:stCondLst>
                                        </p:cTn>
                                        <p:tgtEl>
                                          <p:spTgt spid="3">
                                            <p:txEl>
                                              <p:pRg st="4" end="4"/>
                                            </p:txEl>
                                          </p:spTgt>
                                        </p:tgtEl>
                                        <p:attrNameLst>
                                          <p:attrName>ppt_x</p:attrName>
                                        </p:attrNameLst>
                                      </p:cBhvr>
                                      <p:tavLst>
                                        <p:tav tm="0">
                                          <p:val>
                                            <p:strVal val="#ppt_x-0.05"/>
                                          </p:val>
                                        </p:tav>
                                        <p:tav tm="100000">
                                          <p:val>
                                            <p:strVal val="#ppt_x"/>
                                          </p:val>
                                        </p:tav>
                                      </p:tavLst>
                                    </p:anim>
                                    <p:anim calcmode="lin" valueType="num">
                                      <p:cBhvr>
                                        <p:cTn id="36" dur="200" accel="100000" fill="hold">
                                          <p:stCondLst>
                                            <p:cond delay="800"/>
                                          </p:stCondLst>
                                        </p:cTn>
                                        <p:tgtEl>
                                          <p:spTgt spid="3">
                                            <p:txEl>
                                              <p:pRg st="4" end="4"/>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en-US"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onotype Corsiva" pitchFamily="66" charset="0"/>
              </a:rPr>
              <a:t>                          </a:t>
            </a:r>
            <a:r>
              <a:rPr lang="el-GR"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onotype Corsiva" pitchFamily="66" charset="0"/>
              </a:rPr>
              <a:t>Η </a:t>
            </a:r>
            <a:r>
              <a:rPr lang="el-GR"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onotype Corsiva" pitchFamily="66" charset="0"/>
              </a:rPr>
              <a:t>ΕΙΔΗΣΗ</a:t>
            </a:r>
            <a:endParaRPr lang="el-GR"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Content Placeholder 2"/>
          <p:cNvSpPr>
            <a:spLocks noGrp="1"/>
          </p:cNvSpPr>
          <p:nvPr>
            <p:ph idx="1"/>
          </p:nvPr>
        </p:nvSpPr>
        <p:spPr/>
        <p:txBody>
          <a:bodyPr/>
          <a:lstStyle/>
          <a:p>
            <a:pPr algn="ctr">
              <a:buFont typeface="Wingdings 2" pitchFamily="18" charset="2"/>
              <a:buChar char=""/>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Οι ειδήσεις και τα νέα αναφέρουν στους ανθρώπους θέματα που τους απασχολούν:</a:t>
            </a:r>
          </a:p>
          <a:p>
            <a:pPr algn="ctr">
              <a:buFont typeface="Wingdings 2" pitchFamily="18" charset="2"/>
              <a:buChar char=""/>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Στην Οικονομία</a:t>
            </a:r>
          </a:p>
          <a:p>
            <a:pPr algn="ctr">
              <a:buFont typeface="Wingdings 2" pitchFamily="18" charset="2"/>
              <a:buChar char=""/>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Στη Πολιτική</a:t>
            </a:r>
          </a:p>
          <a:p>
            <a:pPr algn="ctr">
              <a:buFont typeface="Wingdings 2" pitchFamily="18" charset="2"/>
              <a:buChar char=""/>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Στα Αθλητικά</a:t>
            </a:r>
          </a:p>
          <a:p>
            <a:pPr algn="ctr">
              <a:buFont typeface="Wingdings 2" pitchFamily="18" charset="2"/>
              <a:buChar char=""/>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Στην Τεχνολογία</a:t>
            </a:r>
          </a:p>
          <a:p>
            <a:pPr marL="0" indent="0">
              <a:buNone/>
            </a:pPr>
            <a:endParaRPr lang="el-GR" dirty="0"/>
          </a:p>
        </p:txBody>
      </p:sp>
    </p:spTree>
    <p:extLst>
      <p:ext uri="{BB962C8B-B14F-4D97-AF65-F5344CB8AC3E}">
        <p14:creationId xmlns:p14="http://schemas.microsoft.com/office/powerpoint/2010/main" val="4045602097"/>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1" nodeType="clickEffect">
                                  <p:stCondLst>
                                    <p:cond delay="0"/>
                                  </p:stCondLst>
                                  <p:iterate type="lt">
                                    <p:tmPct val="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36" presetClass="emph" presetSubtype="0" fill="hold" grpId="0" nodeType="afterEffect">
                                  <p:stCondLst>
                                    <p:cond delay="0"/>
                                  </p:stCondLst>
                                  <p:iterate type="lt">
                                    <p:tmPct val="10000"/>
                                  </p:iterate>
                                  <p:childTnLst>
                                    <p:animScale>
                                      <p:cBhvr>
                                        <p:cTn id="12" dur="250" autoRev="1" fill="hold">
                                          <p:stCondLst>
                                            <p:cond delay="0"/>
                                          </p:stCondLst>
                                        </p:cTn>
                                        <p:tgtEl>
                                          <p:spTgt spid="2"/>
                                        </p:tgtEl>
                                      </p:cBhvr>
                                      <p:to x="80000" y="100000"/>
                                    </p:animScale>
                                    <p:anim by="(#ppt_w*0.10)" calcmode="lin" valueType="num">
                                      <p:cBhvr>
                                        <p:cTn id="13" dur="250" autoRev="1" fill="hold">
                                          <p:stCondLst>
                                            <p:cond delay="0"/>
                                          </p:stCondLst>
                                        </p:cTn>
                                        <p:tgtEl>
                                          <p:spTgt spid="2"/>
                                        </p:tgtEl>
                                        <p:attrNameLst>
                                          <p:attrName>ppt_x</p:attrName>
                                        </p:attrNameLst>
                                      </p:cBhvr>
                                    </p:anim>
                                    <p:anim by="(-#ppt_w*0.10)" calcmode="lin" valueType="num">
                                      <p:cBhvr>
                                        <p:cTn id="14" dur="250" autoRev="1" fill="hold">
                                          <p:stCondLst>
                                            <p:cond delay="0"/>
                                          </p:stCondLst>
                                        </p:cTn>
                                        <p:tgtEl>
                                          <p:spTgt spid="2"/>
                                        </p:tgtEl>
                                        <p:attrNameLst>
                                          <p:attrName>ppt_y</p:attrName>
                                        </p:attrNameLst>
                                      </p:cBhvr>
                                    </p:anim>
                                    <p:animRot by="-480000">
                                      <p:cBhvr>
                                        <p:cTn id="15" dur="250" autoRev="1" fill="hold">
                                          <p:stCondLst>
                                            <p:cond delay="0"/>
                                          </p:stCondLst>
                                        </p:cTn>
                                        <p:tgtEl>
                                          <p:spTgt spid="2"/>
                                        </p:tgtEl>
                                        <p:attrNameLst>
                                          <p:attrName>r</p:attrName>
                                        </p:attrNameLst>
                                      </p:cBhvr>
                                    </p:animRot>
                                  </p:childTnLst>
                                </p:cTn>
                              </p:par>
                            </p:childTnLst>
                          </p:cTn>
                        </p:par>
                        <p:par>
                          <p:cTn id="16" fill="hold">
                            <p:stCondLst>
                              <p:cond delay="1300"/>
                            </p:stCondLst>
                            <p:childTnLst>
                              <p:par>
                                <p:cTn id="17" presetID="47" presetClass="entr" presetSubtype="0" fill="hold" nodeType="after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22" fill="hold">
                            <p:stCondLst>
                              <p:cond delay="2300"/>
                            </p:stCondLst>
                            <p:childTnLst>
                              <p:par>
                                <p:cTn id="23" presetID="38" presetClass="entr" presetSubtype="0" accel="50000" fill="hold" nodeType="afterEffect">
                                  <p:stCondLst>
                                    <p:cond delay="0"/>
                                  </p:stCondLst>
                                  <p:iterate type="lt">
                                    <p:tmPct val="833"/>
                                  </p:iterate>
                                  <p:childTnLst>
                                    <p:set>
                                      <p:cBhvr>
                                        <p:cTn id="24" dur="1" fill="hold">
                                          <p:stCondLst>
                                            <p:cond delay="0"/>
                                          </p:stCondLst>
                                        </p:cTn>
                                        <p:tgtEl>
                                          <p:spTgt spid="3">
                                            <p:txEl>
                                              <p:pRg st="1" end="1"/>
                                            </p:txEl>
                                          </p:spTgt>
                                        </p:tgtEl>
                                        <p:attrNameLst>
                                          <p:attrName>style.visibility</p:attrName>
                                        </p:attrNameLst>
                                      </p:cBhvr>
                                      <p:to>
                                        <p:strVal val="visible"/>
                                      </p:to>
                                    </p:set>
                                    <p:set>
                                      <p:cBhvr>
                                        <p:cTn id="25" dur="455" fill="hold">
                                          <p:stCondLst>
                                            <p:cond delay="0"/>
                                          </p:stCondLst>
                                        </p:cTn>
                                        <p:tgtEl>
                                          <p:spTgt spid="3">
                                            <p:txEl>
                                              <p:pRg st="1" end="1"/>
                                            </p:txEl>
                                          </p:spTgt>
                                        </p:tgtEl>
                                        <p:attrNameLst>
                                          <p:attrName>style.rotation</p:attrName>
                                        </p:attrNameLst>
                                      </p:cBhvr>
                                      <p:to>
                                        <p:strVal val="-45.0"/>
                                      </p:to>
                                    </p:set>
                                    <p:anim calcmode="lin" valueType="num">
                                      <p:cBhvr>
                                        <p:cTn id="26" dur="455" fill="hold">
                                          <p:stCondLst>
                                            <p:cond delay="455"/>
                                          </p:stCondLst>
                                        </p:cTn>
                                        <p:tgtEl>
                                          <p:spTgt spid="3">
                                            <p:txEl>
                                              <p:pRg st="1" end="1"/>
                                            </p:txEl>
                                          </p:spTgt>
                                        </p:tgtEl>
                                        <p:attrNameLst>
                                          <p:attrName>style.rotation</p:attrName>
                                        </p:attrNameLst>
                                      </p:cBhvr>
                                      <p:tavLst>
                                        <p:tav tm="0">
                                          <p:val>
                                            <p:fltVal val="-45"/>
                                          </p:val>
                                        </p:tav>
                                        <p:tav tm="69900">
                                          <p:val>
                                            <p:fltVal val="45"/>
                                          </p:val>
                                        </p:tav>
                                        <p:tav tm="100000">
                                          <p:val>
                                            <p:fltVal val="0"/>
                                          </p:val>
                                        </p:tav>
                                      </p:tavLst>
                                    </p:anim>
                                    <p:anim calcmode="lin" valueType="num">
                                      <p:cBhvr>
                                        <p:cTn id="27" dur="455" fill="hold">
                                          <p:stCondLst>
                                            <p:cond delay="0"/>
                                          </p:stCondLst>
                                        </p:cTn>
                                        <p:tgtEl>
                                          <p:spTgt spid="3">
                                            <p:txEl>
                                              <p:pRg st="1" end="1"/>
                                            </p:txEl>
                                          </p:spTgt>
                                        </p:tgtEl>
                                        <p:attrNameLst>
                                          <p:attrName>ppt_y</p:attrName>
                                        </p:attrNameLst>
                                      </p:cBhvr>
                                      <p:tavLst>
                                        <p:tav tm="0">
                                          <p:val>
                                            <p:strVal val="#ppt_y-1"/>
                                          </p:val>
                                        </p:tav>
                                        <p:tav tm="100000">
                                          <p:val>
                                            <p:strVal val="#ppt_y-(0.354*#ppt_w-0.172*#ppt_h)"/>
                                          </p:val>
                                        </p:tav>
                                      </p:tavLst>
                                    </p:anim>
                                    <p:anim calcmode="lin" valueType="num">
                                      <p:cBhvr>
                                        <p:cTn id="28" dur="156" decel="50000" autoRev="1" fill="hold">
                                          <p:stCondLst>
                                            <p:cond delay="455"/>
                                          </p:stCondLst>
                                        </p:cTn>
                                        <p:tgtEl>
                                          <p:spTgt spid="3">
                                            <p:txEl>
                                              <p:pRg st="1" end="1"/>
                                            </p:txEl>
                                          </p:spTgt>
                                        </p:tgtEl>
                                        <p:attrNameLst>
                                          <p:attrName>ppt_y</p:attrName>
                                        </p:attrNameLst>
                                      </p:cBhvr>
                                      <p:tavLst>
                                        <p:tav tm="0">
                                          <p:val>
                                            <p:strVal val="#ppt_y-(0.354*#ppt_w-0.172*#ppt_h)"/>
                                          </p:val>
                                        </p:tav>
                                        <p:tav tm="100000">
                                          <p:val>
                                            <p:strVal val="#ppt_y-(0.354*#ppt_w-0.172*#ppt_h)-#ppt_h/2"/>
                                          </p:val>
                                        </p:tav>
                                      </p:tavLst>
                                    </p:anim>
                                    <p:anim calcmode="lin" valueType="num">
                                      <p:cBhvr>
                                        <p:cTn id="29" dur="136" fill="hold">
                                          <p:stCondLst>
                                            <p:cond delay="864"/>
                                          </p:stCondLst>
                                        </p:cTn>
                                        <p:tgtEl>
                                          <p:spTgt spid="3">
                                            <p:txEl>
                                              <p:pRg st="1" end="1"/>
                                            </p:txEl>
                                          </p:spTgt>
                                        </p:tgtEl>
                                        <p:attrNameLst>
                                          <p:attrName>ppt_y</p:attrName>
                                        </p:attrNameLst>
                                      </p:cBhvr>
                                      <p:tavLst>
                                        <p:tav tm="0">
                                          <p:val>
                                            <p:strVal val="#ppt_y-(0.354*#ppt_w-0.172*#ppt_h)"/>
                                          </p:val>
                                        </p:tav>
                                        <p:tav tm="100000">
                                          <p:val>
                                            <p:strVal val="#ppt_y"/>
                                          </p:val>
                                        </p:tav>
                                      </p:tavLst>
                                    </p:anim>
                                  </p:childTnLst>
                                </p:cTn>
                              </p:par>
                            </p:childTnLst>
                          </p:cTn>
                        </p:par>
                        <p:par>
                          <p:cTn id="30" fill="hold">
                            <p:stCondLst>
                              <p:cond delay="3400"/>
                            </p:stCondLst>
                            <p:childTnLst>
                              <p:par>
                                <p:cTn id="31" presetID="38" presetClass="entr" presetSubtype="0" accel="50000" fill="hold" nodeType="afterEffect">
                                  <p:stCondLst>
                                    <p:cond delay="0"/>
                                  </p:stCondLst>
                                  <p:iterate type="lt">
                                    <p:tmPct val="1000"/>
                                  </p:iterate>
                                  <p:childTnLst>
                                    <p:set>
                                      <p:cBhvr>
                                        <p:cTn id="32" dur="1" fill="hold">
                                          <p:stCondLst>
                                            <p:cond delay="0"/>
                                          </p:stCondLst>
                                        </p:cTn>
                                        <p:tgtEl>
                                          <p:spTgt spid="3">
                                            <p:txEl>
                                              <p:pRg st="2" end="2"/>
                                            </p:txEl>
                                          </p:spTgt>
                                        </p:tgtEl>
                                        <p:attrNameLst>
                                          <p:attrName>style.visibility</p:attrName>
                                        </p:attrNameLst>
                                      </p:cBhvr>
                                      <p:to>
                                        <p:strVal val="visible"/>
                                      </p:to>
                                    </p:set>
                                    <p:set>
                                      <p:cBhvr>
                                        <p:cTn id="33" dur="455" fill="hold">
                                          <p:stCondLst>
                                            <p:cond delay="0"/>
                                          </p:stCondLst>
                                        </p:cTn>
                                        <p:tgtEl>
                                          <p:spTgt spid="3">
                                            <p:txEl>
                                              <p:pRg st="2" end="2"/>
                                            </p:txEl>
                                          </p:spTgt>
                                        </p:tgtEl>
                                        <p:attrNameLst>
                                          <p:attrName>style.rotation</p:attrName>
                                        </p:attrNameLst>
                                      </p:cBhvr>
                                      <p:to>
                                        <p:strVal val="-45.0"/>
                                      </p:to>
                                    </p:set>
                                    <p:anim calcmode="lin" valueType="num">
                                      <p:cBhvr>
                                        <p:cTn id="34" dur="455" fill="hold">
                                          <p:stCondLst>
                                            <p:cond delay="455"/>
                                          </p:stCondLst>
                                        </p:cTn>
                                        <p:tgtEl>
                                          <p:spTgt spid="3">
                                            <p:txEl>
                                              <p:pRg st="2" end="2"/>
                                            </p:txEl>
                                          </p:spTgt>
                                        </p:tgtEl>
                                        <p:attrNameLst>
                                          <p:attrName>style.rotation</p:attrName>
                                        </p:attrNameLst>
                                      </p:cBhvr>
                                      <p:tavLst>
                                        <p:tav tm="0">
                                          <p:val>
                                            <p:fltVal val="-45"/>
                                          </p:val>
                                        </p:tav>
                                        <p:tav tm="69900">
                                          <p:val>
                                            <p:fltVal val="45"/>
                                          </p:val>
                                        </p:tav>
                                        <p:tav tm="100000">
                                          <p:val>
                                            <p:fltVal val="0"/>
                                          </p:val>
                                        </p:tav>
                                      </p:tavLst>
                                    </p:anim>
                                    <p:anim calcmode="lin" valueType="num">
                                      <p:cBhvr>
                                        <p:cTn id="35" dur="455" fill="hold">
                                          <p:stCondLst>
                                            <p:cond delay="0"/>
                                          </p:stCondLst>
                                        </p:cTn>
                                        <p:tgtEl>
                                          <p:spTgt spid="3">
                                            <p:txEl>
                                              <p:pRg st="2" end="2"/>
                                            </p:txEl>
                                          </p:spTgt>
                                        </p:tgtEl>
                                        <p:attrNameLst>
                                          <p:attrName>ppt_y</p:attrName>
                                        </p:attrNameLst>
                                      </p:cBhvr>
                                      <p:tavLst>
                                        <p:tav tm="0">
                                          <p:val>
                                            <p:strVal val="#ppt_y-1"/>
                                          </p:val>
                                        </p:tav>
                                        <p:tav tm="100000">
                                          <p:val>
                                            <p:strVal val="#ppt_y-(0.354*#ppt_w-0.172*#ppt_h)"/>
                                          </p:val>
                                        </p:tav>
                                      </p:tavLst>
                                    </p:anim>
                                    <p:anim calcmode="lin" valueType="num">
                                      <p:cBhvr>
                                        <p:cTn id="36" dur="156" decel="50000" autoRev="1" fill="hold">
                                          <p:stCondLst>
                                            <p:cond delay="455"/>
                                          </p:stCondLst>
                                        </p:cTn>
                                        <p:tgtEl>
                                          <p:spTgt spid="3">
                                            <p:txEl>
                                              <p:pRg st="2" end="2"/>
                                            </p:txEl>
                                          </p:spTgt>
                                        </p:tgtEl>
                                        <p:attrNameLst>
                                          <p:attrName>ppt_y</p:attrName>
                                        </p:attrNameLst>
                                      </p:cBhvr>
                                      <p:tavLst>
                                        <p:tav tm="0">
                                          <p:val>
                                            <p:strVal val="#ppt_y-(0.354*#ppt_w-0.172*#ppt_h)"/>
                                          </p:val>
                                        </p:tav>
                                        <p:tav tm="100000">
                                          <p:val>
                                            <p:strVal val="#ppt_y-(0.354*#ppt_w-0.172*#ppt_h)-#ppt_h/2"/>
                                          </p:val>
                                        </p:tav>
                                      </p:tavLst>
                                    </p:anim>
                                    <p:anim calcmode="lin" valueType="num">
                                      <p:cBhvr>
                                        <p:cTn id="37" dur="136" fill="hold">
                                          <p:stCondLst>
                                            <p:cond delay="864"/>
                                          </p:stCondLst>
                                        </p:cTn>
                                        <p:tgtEl>
                                          <p:spTgt spid="3">
                                            <p:txEl>
                                              <p:pRg st="2" end="2"/>
                                            </p:txEl>
                                          </p:spTgt>
                                        </p:tgtEl>
                                        <p:attrNameLst>
                                          <p:attrName>ppt_y</p:attrName>
                                        </p:attrNameLst>
                                      </p:cBhvr>
                                      <p:tavLst>
                                        <p:tav tm="0">
                                          <p:val>
                                            <p:strVal val="#ppt_y-(0.354*#ppt_w-0.172*#ppt_h)"/>
                                          </p:val>
                                        </p:tav>
                                        <p:tav tm="100000">
                                          <p:val>
                                            <p:strVal val="#ppt_y"/>
                                          </p:val>
                                        </p:tav>
                                      </p:tavLst>
                                    </p:anim>
                                  </p:childTnLst>
                                </p:cTn>
                              </p:par>
                            </p:childTnLst>
                          </p:cTn>
                        </p:par>
                        <p:par>
                          <p:cTn id="38" fill="hold">
                            <p:stCondLst>
                              <p:cond delay="4500"/>
                            </p:stCondLst>
                            <p:childTnLst>
                              <p:par>
                                <p:cTn id="39" presetID="38" presetClass="entr" presetSubtype="0" accel="50000" fill="hold" nodeType="afterEffect">
                                  <p:stCondLst>
                                    <p:cond delay="0"/>
                                  </p:stCondLst>
                                  <p:iterate type="lt">
                                    <p:tmPct val="1000"/>
                                  </p:iterate>
                                  <p:childTnLst>
                                    <p:set>
                                      <p:cBhvr>
                                        <p:cTn id="40" dur="1" fill="hold">
                                          <p:stCondLst>
                                            <p:cond delay="0"/>
                                          </p:stCondLst>
                                        </p:cTn>
                                        <p:tgtEl>
                                          <p:spTgt spid="3">
                                            <p:txEl>
                                              <p:pRg st="3" end="3"/>
                                            </p:txEl>
                                          </p:spTgt>
                                        </p:tgtEl>
                                        <p:attrNameLst>
                                          <p:attrName>style.visibility</p:attrName>
                                        </p:attrNameLst>
                                      </p:cBhvr>
                                      <p:to>
                                        <p:strVal val="visible"/>
                                      </p:to>
                                    </p:set>
                                    <p:set>
                                      <p:cBhvr>
                                        <p:cTn id="41" dur="455" fill="hold">
                                          <p:stCondLst>
                                            <p:cond delay="0"/>
                                          </p:stCondLst>
                                        </p:cTn>
                                        <p:tgtEl>
                                          <p:spTgt spid="3">
                                            <p:txEl>
                                              <p:pRg st="3" end="3"/>
                                            </p:txEl>
                                          </p:spTgt>
                                        </p:tgtEl>
                                        <p:attrNameLst>
                                          <p:attrName>style.rotation</p:attrName>
                                        </p:attrNameLst>
                                      </p:cBhvr>
                                      <p:to>
                                        <p:strVal val="-45.0"/>
                                      </p:to>
                                    </p:set>
                                    <p:anim calcmode="lin" valueType="num">
                                      <p:cBhvr>
                                        <p:cTn id="42" dur="455" fill="hold">
                                          <p:stCondLst>
                                            <p:cond delay="455"/>
                                          </p:stCondLst>
                                        </p:cTn>
                                        <p:tgtEl>
                                          <p:spTgt spid="3">
                                            <p:txEl>
                                              <p:pRg st="3" end="3"/>
                                            </p:txEl>
                                          </p:spTgt>
                                        </p:tgtEl>
                                        <p:attrNameLst>
                                          <p:attrName>style.rotation</p:attrName>
                                        </p:attrNameLst>
                                      </p:cBhvr>
                                      <p:tavLst>
                                        <p:tav tm="0">
                                          <p:val>
                                            <p:fltVal val="-45"/>
                                          </p:val>
                                        </p:tav>
                                        <p:tav tm="69900">
                                          <p:val>
                                            <p:fltVal val="45"/>
                                          </p:val>
                                        </p:tav>
                                        <p:tav tm="100000">
                                          <p:val>
                                            <p:fltVal val="0"/>
                                          </p:val>
                                        </p:tav>
                                      </p:tavLst>
                                    </p:anim>
                                    <p:anim calcmode="lin" valueType="num">
                                      <p:cBhvr>
                                        <p:cTn id="43" dur="455" fill="hold">
                                          <p:stCondLst>
                                            <p:cond delay="0"/>
                                          </p:stCondLst>
                                        </p:cTn>
                                        <p:tgtEl>
                                          <p:spTgt spid="3">
                                            <p:txEl>
                                              <p:pRg st="3" end="3"/>
                                            </p:txEl>
                                          </p:spTgt>
                                        </p:tgtEl>
                                        <p:attrNameLst>
                                          <p:attrName>ppt_y</p:attrName>
                                        </p:attrNameLst>
                                      </p:cBhvr>
                                      <p:tavLst>
                                        <p:tav tm="0">
                                          <p:val>
                                            <p:strVal val="#ppt_y-1"/>
                                          </p:val>
                                        </p:tav>
                                        <p:tav tm="100000">
                                          <p:val>
                                            <p:strVal val="#ppt_y-(0.354*#ppt_w-0.172*#ppt_h)"/>
                                          </p:val>
                                        </p:tav>
                                      </p:tavLst>
                                    </p:anim>
                                    <p:anim calcmode="lin" valueType="num">
                                      <p:cBhvr>
                                        <p:cTn id="44" dur="156" decel="50000" autoRev="1" fill="hold">
                                          <p:stCondLst>
                                            <p:cond delay="455"/>
                                          </p:stCondLst>
                                        </p:cTn>
                                        <p:tgtEl>
                                          <p:spTgt spid="3">
                                            <p:txEl>
                                              <p:pRg st="3" end="3"/>
                                            </p:txEl>
                                          </p:spTgt>
                                        </p:tgtEl>
                                        <p:attrNameLst>
                                          <p:attrName>ppt_y</p:attrName>
                                        </p:attrNameLst>
                                      </p:cBhvr>
                                      <p:tavLst>
                                        <p:tav tm="0">
                                          <p:val>
                                            <p:strVal val="#ppt_y-(0.354*#ppt_w-0.172*#ppt_h)"/>
                                          </p:val>
                                        </p:tav>
                                        <p:tav tm="100000">
                                          <p:val>
                                            <p:strVal val="#ppt_y-(0.354*#ppt_w-0.172*#ppt_h)-#ppt_h/2"/>
                                          </p:val>
                                        </p:tav>
                                      </p:tavLst>
                                    </p:anim>
                                    <p:anim calcmode="lin" valueType="num">
                                      <p:cBhvr>
                                        <p:cTn id="45" dur="136" fill="hold">
                                          <p:stCondLst>
                                            <p:cond delay="864"/>
                                          </p:stCondLst>
                                        </p:cTn>
                                        <p:tgtEl>
                                          <p:spTgt spid="3">
                                            <p:txEl>
                                              <p:pRg st="3" end="3"/>
                                            </p:txEl>
                                          </p:spTgt>
                                        </p:tgtEl>
                                        <p:attrNameLst>
                                          <p:attrName>ppt_y</p:attrName>
                                        </p:attrNameLst>
                                      </p:cBhvr>
                                      <p:tavLst>
                                        <p:tav tm="0">
                                          <p:val>
                                            <p:strVal val="#ppt_y-(0.354*#ppt_w-0.172*#ppt_h)"/>
                                          </p:val>
                                        </p:tav>
                                        <p:tav tm="100000">
                                          <p:val>
                                            <p:strVal val="#ppt_y"/>
                                          </p:val>
                                        </p:tav>
                                      </p:tavLst>
                                    </p:anim>
                                  </p:childTnLst>
                                </p:cTn>
                              </p:par>
                            </p:childTnLst>
                          </p:cTn>
                        </p:par>
                        <p:par>
                          <p:cTn id="46" fill="hold">
                            <p:stCondLst>
                              <p:cond delay="5600"/>
                            </p:stCondLst>
                            <p:childTnLst>
                              <p:par>
                                <p:cTn id="47" presetID="38" presetClass="entr" presetSubtype="0" accel="50000" fill="hold" nodeType="afterEffect">
                                  <p:stCondLst>
                                    <p:cond delay="0"/>
                                  </p:stCondLst>
                                  <p:iterate type="lt">
                                    <p:tmPct val="769"/>
                                  </p:iterate>
                                  <p:childTnLst>
                                    <p:set>
                                      <p:cBhvr>
                                        <p:cTn id="48" dur="1" fill="hold">
                                          <p:stCondLst>
                                            <p:cond delay="0"/>
                                          </p:stCondLst>
                                        </p:cTn>
                                        <p:tgtEl>
                                          <p:spTgt spid="3">
                                            <p:txEl>
                                              <p:pRg st="4" end="4"/>
                                            </p:txEl>
                                          </p:spTgt>
                                        </p:tgtEl>
                                        <p:attrNameLst>
                                          <p:attrName>style.visibility</p:attrName>
                                        </p:attrNameLst>
                                      </p:cBhvr>
                                      <p:to>
                                        <p:strVal val="visible"/>
                                      </p:to>
                                    </p:set>
                                    <p:set>
                                      <p:cBhvr>
                                        <p:cTn id="49" dur="455" fill="hold">
                                          <p:stCondLst>
                                            <p:cond delay="0"/>
                                          </p:stCondLst>
                                        </p:cTn>
                                        <p:tgtEl>
                                          <p:spTgt spid="3">
                                            <p:txEl>
                                              <p:pRg st="4" end="4"/>
                                            </p:txEl>
                                          </p:spTgt>
                                        </p:tgtEl>
                                        <p:attrNameLst>
                                          <p:attrName>style.rotation</p:attrName>
                                        </p:attrNameLst>
                                      </p:cBhvr>
                                      <p:to>
                                        <p:strVal val="-45.0"/>
                                      </p:to>
                                    </p:set>
                                    <p:anim calcmode="lin" valueType="num">
                                      <p:cBhvr>
                                        <p:cTn id="50" dur="455" fill="hold">
                                          <p:stCondLst>
                                            <p:cond delay="455"/>
                                          </p:stCondLst>
                                        </p:cTn>
                                        <p:tgtEl>
                                          <p:spTgt spid="3">
                                            <p:txEl>
                                              <p:pRg st="4" end="4"/>
                                            </p:txEl>
                                          </p:spTgt>
                                        </p:tgtEl>
                                        <p:attrNameLst>
                                          <p:attrName>style.rotation</p:attrName>
                                        </p:attrNameLst>
                                      </p:cBhvr>
                                      <p:tavLst>
                                        <p:tav tm="0">
                                          <p:val>
                                            <p:fltVal val="-45"/>
                                          </p:val>
                                        </p:tav>
                                        <p:tav tm="69900">
                                          <p:val>
                                            <p:fltVal val="45"/>
                                          </p:val>
                                        </p:tav>
                                        <p:tav tm="100000">
                                          <p:val>
                                            <p:fltVal val="0"/>
                                          </p:val>
                                        </p:tav>
                                      </p:tavLst>
                                    </p:anim>
                                    <p:anim calcmode="lin" valueType="num">
                                      <p:cBhvr>
                                        <p:cTn id="51" dur="455" fill="hold">
                                          <p:stCondLst>
                                            <p:cond delay="0"/>
                                          </p:stCondLst>
                                        </p:cTn>
                                        <p:tgtEl>
                                          <p:spTgt spid="3">
                                            <p:txEl>
                                              <p:pRg st="4" end="4"/>
                                            </p:txEl>
                                          </p:spTgt>
                                        </p:tgtEl>
                                        <p:attrNameLst>
                                          <p:attrName>ppt_y</p:attrName>
                                        </p:attrNameLst>
                                      </p:cBhvr>
                                      <p:tavLst>
                                        <p:tav tm="0">
                                          <p:val>
                                            <p:strVal val="#ppt_y-1"/>
                                          </p:val>
                                        </p:tav>
                                        <p:tav tm="100000">
                                          <p:val>
                                            <p:strVal val="#ppt_y-(0.354*#ppt_w-0.172*#ppt_h)"/>
                                          </p:val>
                                        </p:tav>
                                      </p:tavLst>
                                    </p:anim>
                                    <p:anim calcmode="lin" valueType="num">
                                      <p:cBhvr>
                                        <p:cTn id="52" dur="156" decel="50000" autoRev="1" fill="hold">
                                          <p:stCondLst>
                                            <p:cond delay="455"/>
                                          </p:stCondLst>
                                        </p:cTn>
                                        <p:tgtEl>
                                          <p:spTgt spid="3">
                                            <p:txEl>
                                              <p:pRg st="4" end="4"/>
                                            </p:txEl>
                                          </p:spTgt>
                                        </p:tgtEl>
                                        <p:attrNameLst>
                                          <p:attrName>ppt_y</p:attrName>
                                        </p:attrNameLst>
                                      </p:cBhvr>
                                      <p:tavLst>
                                        <p:tav tm="0">
                                          <p:val>
                                            <p:strVal val="#ppt_y-(0.354*#ppt_w-0.172*#ppt_h)"/>
                                          </p:val>
                                        </p:tav>
                                        <p:tav tm="100000">
                                          <p:val>
                                            <p:strVal val="#ppt_y-(0.354*#ppt_w-0.172*#ppt_h)-#ppt_h/2"/>
                                          </p:val>
                                        </p:tav>
                                      </p:tavLst>
                                    </p:anim>
                                    <p:anim calcmode="lin" valueType="num">
                                      <p:cBhvr>
                                        <p:cTn id="53" dur="136" fill="hold">
                                          <p:stCondLst>
                                            <p:cond delay="864"/>
                                          </p:stCondLst>
                                        </p:cTn>
                                        <p:tgtEl>
                                          <p:spTgt spid="3">
                                            <p:txEl>
                                              <p:pRg st="4" end="4"/>
                                            </p:txEl>
                                          </p:spTgt>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el-GR"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onotype Corsiva" pitchFamily="66" charset="0"/>
              </a:rPr>
              <a:t>ΔΙΑΦΗΜΙΣΗ ΚΑΙ ΘΕΤΙΚΕΣ ΕΠΙΡΡΟΕΣ</a:t>
            </a:r>
            <a:endParaRPr lang="el-GR"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Content Placeholder 2"/>
          <p:cNvSpPr>
            <a:spLocks noGrp="1"/>
          </p:cNvSpPr>
          <p:nvPr>
            <p:ph idx="1"/>
          </p:nvPr>
        </p:nvSpPr>
        <p:spPr/>
        <p:txBody>
          <a:bodyPr>
            <a:normAutofit fontScale="92500" lnSpcReduction="10000"/>
          </a:bodyPr>
          <a:lstStyle/>
          <a:p>
            <a:pPr algn="ctr">
              <a:buFont typeface="Wingdings 2" pitchFamily="18" charset="2"/>
              <a:buChar char=""/>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Διαφήμιση είναι διαδικασία γνωστοποίησης και επηρεασμού του καταναλωτικού κοινού για ένα προϊόν ή μία υπηρεσία επί πληρωμή. </a:t>
            </a:r>
          </a:p>
          <a:p>
            <a:pPr marL="36576" indent="0" algn="ctr">
              <a:buNone/>
            </a:pPr>
            <a:endPar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algn="ctr">
              <a:buFont typeface="Wingdings 2" pitchFamily="18" charset="2"/>
              <a:buChar char=""/>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Οι θετικές επιρροές της διαφήμισης είναι :</a:t>
            </a:r>
          </a:p>
          <a:p>
            <a:pPr algn="just">
              <a:buFont typeface="Wingdings 2" pitchFamily="18" charset="2"/>
              <a:buChar char=""/>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Η βελτίωση των προϊόντων που διαφημίζονται λόγω συναγωνισμού</a:t>
            </a:r>
          </a:p>
          <a:p>
            <a:pPr algn="just">
              <a:buFont typeface="Wingdings 2" pitchFamily="18" charset="2"/>
              <a:buChar char=""/>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Η ανάπτυξη του εμπορίου και της βιομηχανίας</a:t>
            </a:r>
          </a:p>
          <a:p>
            <a:pPr algn="just">
              <a:buFont typeface="Wingdings 2" pitchFamily="18" charset="2"/>
              <a:buChar char=""/>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Η πτώση των τιμών</a:t>
            </a:r>
          </a:p>
          <a:p>
            <a:pPr algn="just">
              <a:buFont typeface="Wingdings 2" pitchFamily="18" charset="2"/>
              <a:buChar char=""/>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Η αύξηση της παραγωγικότητας</a:t>
            </a:r>
          </a:p>
          <a:p>
            <a:pPr algn="just">
              <a:buFont typeface="Wingdings 2" pitchFamily="18" charset="2"/>
              <a:buChar char=""/>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Η αύξηση των πωλήσεων με αποτέλεσμα την άνοδο του βιοτικού επίπεδου</a:t>
            </a:r>
          </a:p>
          <a:p>
            <a:pPr algn="just">
              <a:buFont typeface="Wingdings 2" pitchFamily="18" charset="2"/>
              <a:buChar char=""/>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Η τόνωση της εθνικής οικονομίας</a:t>
            </a:r>
          </a:p>
          <a:p>
            <a:pPr algn="just">
              <a:buFont typeface="Wingdings 2" pitchFamily="18" charset="2"/>
              <a:buChar char=""/>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Η καταπολέμηση της ανεργίας με τη δημιουργία νέων επαγγελμάτων</a:t>
            </a:r>
          </a:p>
          <a:p>
            <a:pPr algn="just">
              <a:buFont typeface="Wingdings 2" pitchFamily="18" charset="2"/>
              <a:buChar char=""/>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Η ενημέρωση για κινδύνους </a:t>
            </a:r>
          </a:p>
          <a:p>
            <a:pPr marL="0" indent="0">
              <a:buNone/>
            </a:pPr>
            <a:endParaRPr lang="el-GR" dirty="0"/>
          </a:p>
        </p:txBody>
      </p:sp>
    </p:spTree>
    <p:extLst>
      <p:ext uri="{BB962C8B-B14F-4D97-AF65-F5344CB8AC3E}">
        <p14:creationId xmlns:p14="http://schemas.microsoft.com/office/powerpoint/2010/main" val="2959302947"/>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
                                        <p:tgtEl>
                                          <p:spTgt spid="2"/>
                                        </p:tgtEl>
                                      </p:cBhvr>
                                    </p:animEffect>
                                    <p:anim calcmode="lin" valueType="num">
                                      <p:cBhvr>
                                        <p:cTn id="8" dur="400" fill="hold"/>
                                        <p:tgtEl>
                                          <p:spTgt spid="2"/>
                                        </p:tgtEl>
                                        <p:attrNameLst>
                                          <p:attrName>ppt_x</p:attrName>
                                        </p:attrNameLst>
                                      </p:cBhvr>
                                      <p:tavLst>
                                        <p:tav tm="0">
                                          <p:val>
                                            <p:strVal val="#ppt_x"/>
                                          </p:val>
                                        </p:tav>
                                        <p:tav tm="100000">
                                          <p:val>
                                            <p:strVal val="#ppt_x"/>
                                          </p:val>
                                        </p:tav>
                                      </p:tavLst>
                                    </p:anim>
                                    <p:anim calcmode="lin" valueType="num">
                                      <p:cBhvr>
                                        <p:cTn id="9" dur="400" fill="hold"/>
                                        <p:tgtEl>
                                          <p:spTgt spid="2"/>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2"/>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2"/>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2" fill="hold">
                            <p:stCondLst>
                              <p:cond delay="1000"/>
                            </p:stCondLst>
                            <p:childTnLst>
                              <p:par>
                                <p:cTn id="13" presetID="6" presetClass="entr" presetSubtype="16" fill="hold"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circle(in)">
                                      <p:cBhvr>
                                        <p:cTn id="15" dur="1000"/>
                                        <p:tgtEl>
                                          <p:spTgt spid="3">
                                            <p:txEl>
                                              <p:pRg st="0" end="0"/>
                                            </p:txEl>
                                          </p:spTgt>
                                        </p:tgtEl>
                                      </p:cBhvr>
                                    </p:animEffect>
                                  </p:childTnLst>
                                </p:cTn>
                              </p:par>
                            </p:childTnLst>
                          </p:cTn>
                        </p:par>
                        <p:par>
                          <p:cTn id="16" fill="hold">
                            <p:stCondLst>
                              <p:cond delay="2000"/>
                            </p:stCondLst>
                            <p:childTnLst>
                              <p:par>
                                <p:cTn id="17" presetID="26" presetClass="entr" presetSubtype="0" fill="hold"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wipe(down)">
                                      <p:cBhvr>
                                        <p:cTn id="19" dur="290">
                                          <p:stCondLst>
                                            <p:cond delay="0"/>
                                          </p:stCondLst>
                                        </p:cTn>
                                        <p:tgtEl>
                                          <p:spTgt spid="3">
                                            <p:txEl>
                                              <p:pRg st="2" end="2"/>
                                            </p:txEl>
                                          </p:spTgt>
                                        </p:tgtEl>
                                      </p:cBhvr>
                                    </p:animEffect>
                                    <p:anim calcmode="lin" valueType="num">
                                      <p:cBhvr>
                                        <p:cTn id="20" dur="911"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1" dur="332"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2" dur="332" tmFilter="0, 0; 0.125,0.2665; 0.25,0.4; 0.375,0.465; 0.5,0.5;  0.625,0.535; 0.75,0.6; 0.875,0.7335; 1,1">
                                          <p:stCondLst>
                                            <p:cond delay="332"/>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3" dur="166" tmFilter="0, 0; 0.125,0.2665; 0.25,0.4; 0.375,0.465; 0.5,0.5;  0.625,0.535; 0.75,0.6; 0.875,0.7335; 1,1">
                                          <p:stCondLst>
                                            <p:cond delay="662"/>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24" dur="82" tmFilter="0, 0; 0.125,0.2665; 0.25,0.4; 0.375,0.465; 0.5,0.5;  0.625,0.535; 0.75,0.6; 0.875,0.7335; 1,1">
                                          <p:stCondLst>
                                            <p:cond delay="828"/>
                                          </p:stCondLst>
                                        </p:cTn>
                                        <p:tgtEl>
                                          <p:spTgt spid="3">
                                            <p:txEl>
                                              <p:pRg st="2" end="2"/>
                                            </p:txEl>
                                          </p:spTgt>
                                        </p:tgtEl>
                                        <p:attrNameLst>
                                          <p:attrName>ppt_y</p:attrName>
                                        </p:attrNameLst>
                                      </p:cBhvr>
                                      <p:tavLst>
                                        <p:tav tm="0" fmla="#ppt_y-sin(pi*$)/81">
                                          <p:val>
                                            <p:fltVal val="0"/>
                                          </p:val>
                                        </p:tav>
                                        <p:tav tm="100000">
                                          <p:val>
                                            <p:fltVal val="1"/>
                                          </p:val>
                                        </p:tav>
                                      </p:tavLst>
                                    </p:anim>
                                    <p:animScale>
                                      <p:cBhvr>
                                        <p:cTn id="25" dur="13">
                                          <p:stCondLst>
                                            <p:cond delay="325"/>
                                          </p:stCondLst>
                                        </p:cTn>
                                        <p:tgtEl>
                                          <p:spTgt spid="3">
                                            <p:txEl>
                                              <p:pRg st="2" end="2"/>
                                            </p:txEl>
                                          </p:spTgt>
                                        </p:tgtEl>
                                      </p:cBhvr>
                                      <p:to x="100000" y="60000"/>
                                    </p:animScale>
                                    <p:animScale>
                                      <p:cBhvr>
                                        <p:cTn id="26" dur="83" decel="50000">
                                          <p:stCondLst>
                                            <p:cond delay="338"/>
                                          </p:stCondLst>
                                        </p:cTn>
                                        <p:tgtEl>
                                          <p:spTgt spid="3">
                                            <p:txEl>
                                              <p:pRg st="2" end="2"/>
                                            </p:txEl>
                                          </p:spTgt>
                                        </p:tgtEl>
                                      </p:cBhvr>
                                      <p:to x="100000" y="100000"/>
                                    </p:animScale>
                                    <p:animScale>
                                      <p:cBhvr>
                                        <p:cTn id="27" dur="13">
                                          <p:stCondLst>
                                            <p:cond delay="656"/>
                                          </p:stCondLst>
                                        </p:cTn>
                                        <p:tgtEl>
                                          <p:spTgt spid="3">
                                            <p:txEl>
                                              <p:pRg st="2" end="2"/>
                                            </p:txEl>
                                          </p:spTgt>
                                        </p:tgtEl>
                                      </p:cBhvr>
                                      <p:to x="100000" y="80000"/>
                                    </p:animScale>
                                    <p:animScale>
                                      <p:cBhvr>
                                        <p:cTn id="28" dur="83" decel="50000">
                                          <p:stCondLst>
                                            <p:cond delay="669"/>
                                          </p:stCondLst>
                                        </p:cTn>
                                        <p:tgtEl>
                                          <p:spTgt spid="3">
                                            <p:txEl>
                                              <p:pRg st="2" end="2"/>
                                            </p:txEl>
                                          </p:spTgt>
                                        </p:tgtEl>
                                      </p:cBhvr>
                                      <p:to x="100000" y="100000"/>
                                    </p:animScale>
                                    <p:animScale>
                                      <p:cBhvr>
                                        <p:cTn id="29" dur="13">
                                          <p:stCondLst>
                                            <p:cond delay="821"/>
                                          </p:stCondLst>
                                        </p:cTn>
                                        <p:tgtEl>
                                          <p:spTgt spid="3">
                                            <p:txEl>
                                              <p:pRg st="2" end="2"/>
                                            </p:txEl>
                                          </p:spTgt>
                                        </p:tgtEl>
                                      </p:cBhvr>
                                      <p:to x="100000" y="90000"/>
                                    </p:animScale>
                                    <p:animScale>
                                      <p:cBhvr>
                                        <p:cTn id="30" dur="83" decel="50000">
                                          <p:stCondLst>
                                            <p:cond delay="834"/>
                                          </p:stCondLst>
                                        </p:cTn>
                                        <p:tgtEl>
                                          <p:spTgt spid="3">
                                            <p:txEl>
                                              <p:pRg st="2" end="2"/>
                                            </p:txEl>
                                          </p:spTgt>
                                        </p:tgtEl>
                                      </p:cBhvr>
                                      <p:to x="100000" y="100000"/>
                                    </p:animScale>
                                    <p:animScale>
                                      <p:cBhvr>
                                        <p:cTn id="31" dur="13">
                                          <p:stCondLst>
                                            <p:cond delay="904"/>
                                          </p:stCondLst>
                                        </p:cTn>
                                        <p:tgtEl>
                                          <p:spTgt spid="3">
                                            <p:txEl>
                                              <p:pRg st="2" end="2"/>
                                            </p:txEl>
                                          </p:spTgt>
                                        </p:tgtEl>
                                      </p:cBhvr>
                                      <p:to x="100000" y="95000"/>
                                    </p:animScale>
                                    <p:animScale>
                                      <p:cBhvr>
                                        <p:cTn id="32" dur="83" decel="50000">
                                          <p:stCondLst>
                                            <p:cond delay="917"/>
                                          </p:stCondLst>
                                        </p:cTn>
                                        <p:tgtEl>
                                          <p:spTgt spid="3">
                                            <p:txEl>
                                              <p:pRg st="2" end="2"/>
                                            </p:txEl>
                                          </p:spTgt>
                                        </p:tgtEl>
                                      </p:cBhvr>
                                      <p:to x="100000" y="100000"/>
                                    </p:animScale>
                                  </p:childTnLst>
                                </p:cTn>
                              </p:par>
                            </p:childTnLst>
                          </p:cTn>
                        </p:par>
                        <p:par>
                          <p:cTn id="33" fill="hold">
                            <p:stCondLst>
                              <p:cond delay="3000"/>
                            </p:stCondLst>
                            <p:childTnLst>
                              <p:par>
                                <p:cTn id="34" presetID="2" presetClass="entr" presetSubtype="4" fill="hold" nodeType="after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 calcmode="lin" valueType="num">
                                      <p:cBhvr additive="base">
                                        <p:cTn id="36"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par>
                          <p:cTn id="38" fill="hold">
                            <p:stCondLst>
                              <p:cond delay="3500"/>
                            </p:stCondLst>
                            <p:childTnLst>
                              <p:par>
                                <p:cTn id="39" presetID="2" presetClass="entr" presetSubtype="4" fill="hold" nodeType="after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anim calcmode="lin" valueType="num">
                                      <p:cBhvr additive="base">
                                        <p:cTn id="4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par>
                          <p:cTn id="43" fill="hold">
                            <p:stCondLst>
                              <p:cond delay="4000"/>
                            </p:stCondLst>
                            <p:childTnLst>
                              <p:par>
                                <p:cTn id="44" presetID="2" presetClass="entr" presetSubtype="4" fill="hold" nodeType="afterEffect">
                                  <p:stCondLst>
                                    <p:cond delay="0"/>
                                  </p:stCondLst>
                                  <p:childTnLst>
                                    <p:set>
                                      <p:cBhvr>
                                        <p:cTn id="45" dur="1" fill="hold">
                                          <p:stCondLst>
                                            <p:cond delay="0"/>
                                          </p:stCondLst>
                                        </p:cTn>
                                        <p:tgtEl>
                                          <p:spTgt spid="3">
                                            <p:txEl>
                                              <p:pRg st="5" end="5"/>
                                            </p:txEl>
                                          </p:spTgt>
                                        </p:tgtEl>
                                        <p:attrNameLst>
                                          <p:attrName>style.visibility</p:attrName>
                                        </p:attrNameLst>
                                      </p:cBhvr>
                                      <p:to>
                                        <p:strVal val="visible"/>
                                      </p:to>
                                    </p:set>
                                    <p:anim calcmode="lin" valueType="num">
                                      <p:cBhvr additive="base">
                                        <p:cTn id="46"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par>
                          <p:cTn id="48" fill="hold">
                            <p:stCondLst>
                              <p:cond delay="4500"/>
                            </p:stCondLst>
                            <p:childTnLst>
                              <p:par>
                                <p:cTn id="49" presetID="2" presetClass="entr" presetSubtype="4" fill="hold" nodeType="afterEffect">
                                  <p:stCondLst>
                                    <p:cond delay="0"/>
                                  </p:stCondLst>
                                  <p:childTnLst>
                                    <p:set>
                                      <p:cBhvr>
                                        <p:cTn id="50" dur="1" fill="hold">
                                          <p:stCondLst>
                                            <p:cond delay="0"/>
                                          </p:stCondLst>
                                        </p:cTn>
                                        <p:tgtEl>
                                          <p:spTgt spid="3">
                                            <p:txEl>
                                              <p:pRg st="6" end="6"/>
                                            </p:txEl>
                                          </p:spTgt>
                                        </p:tgtEl>
                                        <p:attrNameLst>
                                          <p:attrName>style.visibility</p:attrName>
                                        </p:attrNameLst>
                                      </p:cBhvr>
                                      <p:to>
                                        <p:strVal val="visible"/>
                                      </p:to>
                                    </p:set>
                                    <p:anim calcmode="lin" valueType="num">
                                      <p:cBhvr additive="base">
                                        <p:cTn id="5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par>
                          <p:cTn id="53" fill="hold">
                            <p:stCondLst>
                              <p:cond delay="5000"/>
                            </p:stCondLst>
                            <p:childTnLst>
                              <p:par>
                                <p:cTn id="54" presetID="2" presetClass="entr" presetSubtype="4" fill="hold" nodeType="after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 calcmode="lin" valueType="num">
                                      <p:cBhvr additive="base">
                                        <p:cTn id="56"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par>
                          <p:cTn id="58" fill="hold">
                            <p:stCondLst>
                              <p:cond delay="5500"/>
                            </p:stCondLst>
                            <p:childTnLst>
                              <p:par>
                                <p:cTn id="59" presetID="2" presetClass="entr" presetSubtype="4" fill="hold" nodeType="afterEffect">
                                  <p:stCondLst>
                                    <p:cond delay="0"/>
                                  </p:stCondLst>
                                  <p:childTnLst>
                                    <p:set>
                                      <p:cBhvr>
                                        <p:cTn id="60" dur="1" fill="hold">
                                          <p:stCondLst>
                                            <p:cond delay="0"/>
                                          </p:stCondLst>
                                        </p:cTn>
                                        <p:tgtEl>
                                          <p:spTgt spid="3">
                                            <p:txEl>
                                              <p:pRg st="8" end="8"/>
                                            </p:txEl>
                                          </p:spTgt>
                                        </p:tgtEl>
                                        <p:attrNameLst>
                                          <p:attrName>style.visibility</p:attrName>
                                        </p:attrNameLst>
                                      </p:cBhvr>
                                      <p:to>
                                        <p:strVal val="visible"/>
                                      </p:to>
                                    </p:set>
                                    <p:anim calcmode="lin" valueType="num">
                                      <p:cBhvr additive="base">
                                        <p:cTn id="6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par>
                          <p:cTn id="63" fill="hold">
                            <p:stCondLst>
                              <p:cond delay="6000"/>
                            </p:stCondLst>
                            <p:childTnLst>
                              <p:par>
                                <p:cTn id="64" presetID="2" presetClass="entr" presetSubtype="4" fill="hold" nodeType="afterEffect">
                                  <p:stCondLst>
                                    <p:cond delay="0"/>
                                  </p:stCondLst>
                                  <p:childTnLst>
                                    <p:set>
                                      <p:cBhvr>
                                        <p:cTn id="65" dur="1" fill="hold">
                                          <p:stCondLst>
                                            <p:cond delay="0"/>
                                          </p:stCondLst>
                                        </p:cTn>
                                        <p:tgtEl>
                                          <p:spTgt spid="3">
                                            <p:txEl>
                                              <p:pRg st="9" end="9"/>
                                            </p:txEl>
                                          </p:spTgt>
                                        </p:tgtEl>
                                        <p:attrNameLst>
                                          <p:attrName>style.visibility</p:attrName>
                                        </p:attrNameLst>
                                      </p:cBhvr>
                                      <p:to>
                                        <p:strVal val="visible"/>
                                      </p:to>
                                    </p:set>
                                    <p:anim calcmode="lin" valueType="num">
                                      <p:cBhvr additive="base">
                                        <p:cTn id="66"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par>
                          <p:cTn id="68" fill="hold">
                            <p:stCondLst>
                              <p:cond delay="6500"/>
                            </p:stCondLst>
                            <p:childTnLst>
                              <p:par>
                                <p:cTn id="69" presetID="2" presetClass="entr" presetSubtype="4" fill="hold" nodeType="afterEffect">
                                  <p:stCondLst>
                                    <p:cond delay="0"/>
                                  </p:stCondLst>
                                  <p:childTnLst>
                                    <p:set>
                                      <p:cBhvr>
                                        <p:cTn id="70" dur="1" fill="hold">
                                          <p:stCondLst>
                                            <p:cond delay="0"/>
                                          </p:stCondLst>
                                        </p:cTn>
                                        <p:tgtEl>
                                          <p:spTgt spid="3">
                                            <p:txEl>
                                              <p:pRg st="10" end="10"/>
                                            </p:txEl>
                                          </p:spTgt>
                                        </p:tgtEl>
                                        <p:attrNameLst>
                                          <p:attrName>style.visibility</p:attrName>
                                        </p:attrNameLst>
                                      </p:cBhvr>
                                      <p:to>
                                        <p:strVal val="visible"/>
                                      </p:to>
                                    </p:set>
                                    <p:anim calcmode="lin" valueType="num">
                                      <p:cBhvr additive="base">
                                        <p:cTn id="7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el-GR"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onotype Corsiva" pitchFamily="66" charset="0"/>
              </a:rPr>
              <a:t>Η ΕΠΙΔΡΑΣΗ ΤΩΝ ΜΜΕ ΣΤΑ ΠΑΙΔΙΑ</a:t>
            </a:r>
            <a:endParaRPr lang="el-GR"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Content Placeholder 2"/>
          <p:cNvSpPr>
            <a:spLocks noGrp="1"/>
          </p:cNvSpPr>
          <p:nvPr>
            <p:ph idx="1"/>
          </p:nvPr>
        </p:nvSpPr>
        <p:spPr/>
        <p:txBody>
          <a:bodyPr>
            <a:normAutofit/>
          </a:bodyPr>
          <a:lstStyle/>
          <a:p>
            <a:pPr marL="0" indent="0">
              <a:buNone/>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Υπάρχουν διαφωνίες για το βαθμό επιρροής.  Είναι σχεδόν απίθανο τα ΜΜΕ να αποτελούν τη μοναδική, απαραίτητη ή επαρκή αιτία για την εκδήλωση επιδράσεων. Επομένως, θα ήταν άνευ όρων παράδοση να αποδεχθούμε ότι τα παιδιά μας διαπαιδαγωγούνται, διαμορφώνουν χαρακτήρα και καταναλωτική συνείδηση μόνο από τα ΜΜΕ. Το παιδί πάντως καταναλώνει πιο εύκολα- στο βαθμό που δεν έχει διαμορφώσει ακόμη κρίση- τα τηλεοπτικά προϊόντα.</a:t>
            </a:r>
          </a:p>
          <a:p>
            <a:pPr marL="0" indent="0">
              <a:buNone/>
            </a:pPr>
            <a:endParaRPr lang="el-GR" dirty="0"/>
          </a:p>
        </p:txBody>
      </p:sp>
    </p:spTree>
    <p:extLst>
      <p:ext uri="{BB962C8B-B14F-4D97-AF65-F5344CB8AC3E}">
        <p14:creationId xmlns:p14="http://schemas.microsoft.com/office/powerpoint/2010/main" val="128160987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p:cTn id="11"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2"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3"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4"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el-GR"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onotype Corsiva" pitchFamily="66" charset="0"/>
              </a:rPr>
              <a:t>ΟΙΚΟΝΟΜΙΑ</a:t>
            </a:r>
            <a:endParaRPr lang="el-GR"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Content Placeholder 2"/>
          <p:cNvSpPr>
            <a:spLocks noGrp="1"/>
          </p:cNvSpPr>
          <p:nvPr>
            <p:ph sz="half" idx="1"/>
          </p:nvPr>
        </p:nvSpPr>
        <p:spPr/>
        <p:txBody>
          <a:bodyPr>
            <a:normAutofit fontScale="70000" lnSpcReduction="20000"/>
          </a:bodyPr>
          <a:lstStyle/>
          <a:p>
            <a:pPr marL="0" indent="0">
              <a:buNone/>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Τα Μ.Μ.Ε. είναι επιχειρήσεις και όπως όλες οι επιχειρήσεις έτσι και αυτή αποσκοπεί στο κέρδος. Ο σημαντικότερος τρόπος είναι η διαφήμιση με την οποία μεταφέρονται πληροφορίες για διάφορα προϊόντα στο καταναλωτικό κοινό. Οι διαφημίσεις είναι λεπτομερώς σχεδιασμένες με τέτοιο τρόπο ώστε να είναι ελκυστικές και αρεστές.  Εξάλλου, τα ΜΜΕ υπηρετούν πανίσχυρα πολιτικά, οικονομικά, και ποικίλα  συμφέροντα. Συχνά αξιοποιούν  διάφορους μηχανισμούς για να διαμορφώσουν πλασματικές πραγματικότητες υπέρ των συμφερόντων που υπηρετούν.</a:t>
            </a:r>
          </a:p>
          <a:p>
            <a:pPr marL="0" indent="0">
              <a:buNone/>
            </a:pPr>
            <a:endParaRPr lang="el-GR" dirty="0"/>
          </a:p>
        </p:txBody>
      </p:sp>
      <p:pic>
        <p:nvPicPr>
          <p:cNvPr id="5"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4788024" y="2060848"/>
            <a:ext cx="3497514" cy="2589069"/>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382041316"/>
      </p:ext>
    </p:extLst>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1000"/>
                                        <p:tgtEl>
                                          <p:spTgt spid="2"/>
                                        </p:tgtEl>
                                      </p:cBhvr>
                                    </p:animEffect>
                                  </p:childTnLst>
                                </p:cTn>
                              </p:par>
                            </p:childTnLst>
                          </p:cTn>
                        </p:par>
                        <p:par>
                          <p:cTn id="8" fill="hold">
                            <p:stCondLst>
                              <p:cond delay="1000"/>
                            </p:stCondLst>
                            <p:childTnLst>
                              <p:par>
                                <p:cTn id="9" presetID="49" presetClass="entr" presetSubtype="0" decel="10000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2000" fill="hold"/>
                                        <p:tgtEl>
                                          <p:spTgt spid="5"/>
                                        </p:tgtEl>
                                        <p:attrNameLst>
                                          <p:attrName>ppt_w</p:attrName>
                                        </p:attrNameLst>
                                      </p:cBhvr>
                                      <p:tavLst>
                                        <p:tav tm="0">
                                          <p:val>
                                            <p:fltVal val="0"/>
                                          </p:val>
                                        </p:tav>
                                        <p:tav tm="100000">
                                          <p:val>
                                            <p:strVal val="#ppt_w"/>
                                          </p:val>
                                        </p:tav>
                                      </p:tavLst>
                                    </p:anim>
                                    <p:anim calcmode="lin" valueType="num">
                                      <p:cBhvr>
                                        <p:cTn id="12" dur="2000" fill="hold"/>
                                        <p:tgtEl>
                                          <p:spTgt spid="5"/>
                                        </p:tgtEl>
                                        <p:attrNameLst>
                                          <p:attrName>ppt_h</p:attrName>
                                        </p:attrNameLst>
                                      </p:cBhvr>
                                      <p:tavLst>
                                        <p:tav tm="0">
                                          <p:val>
                                            <p:fltVal val="0"/>
                                          </p:val>
                                        </p:tav>
                                        <p:tav tm="100000">
                                          <p:val>
                                            <p:strVal val="#ppt_h"/>
                                          </p:val>
                                        </p:tav>
                                      </p:tavLst>
                                    </p:anim>
                                    <p:anim calcmode="lin" valueType="num">
                                      <p:cBhvr>
                                        <p:cTn id="13" dur="2000" fill="hold"/>
                                        <p:tgtEl>
                                          <p:spTgt spid="5"/>
                                        </p:tgtEl>
                                        <p:attrNameLst>
                                          <p:attrName>style.rotation</p:attrName>
                                        </p:attrNameLst>
                                      </p:cBhvr>
                                      <p:tavLst>
                                        <p:tav tm="0">
                                          <p:val>
                                            <p:fltVal val="360"/>
                                          </p:val>
                                        </p:tav>
                                        <p:tav tm="100000">
                                          <p:val>
                                            <p:fltVal val="0"/>
                                          </p:val>
                                        </p:tav>
                                      </p:tavLst>
                                    </p:anim>
                                    <p:animEffect transition="in" filter="fade">
                                      <p:cBhvr>
                                        <p:cTn id="14" dur="2000"/>
                                        <p:tgtEl>
                                          <p:spTgt spid="5"/>
                                        </p:tgtEl>
                                      </p:cBhvr>
                                    </p:animEffect>
                                  </p:childTnLst>
                                </p:cTn>
                              </p:par>
                              <p:par>
                                <p:cTn id="15" presetID="25" presetClass="entr" presetSubtype="0" fill="hold"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 calcmode="lin" valueType="num">
                                      <p:cBhvr>
                                        <p:cTn id="17" dur="10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18" dur="10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19" dur="1000" accel="50000" fill="hold">
                                          <p:stCondLst>
                                            <p:cond delay="10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20" dur="2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21" dur="10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22" dur="10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23" dur="1000" accel="50000" fill="hold">
                                          <p:stCondLst>
                                            <p:cond delay="10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24" dur="2000" decel="50000">
                                          <p:stCondLst>
                                            <p:cond delay="0"/>
                                          </p:stCondLst>
                                        </p:cTn>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el-GR"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onotype Corsiva" pitchFamily="66" charset="0"/>
              </a:rPr>
              <a:t>ΠΟΛΙΤιΣΜΟΣ</a:t>
            </a:r>
            <a:endParaRPr lang="el-GR"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Content Placeholder 2"/>
          <p:cNvSpPr>
            <a:spLocks noGrp="1"/>
          </p:cNvSpPr>
          <p:nvPr>
            <p:ph sz="half" idx="1"/>
          </p:nvPr>
        </p:nvSpPr>
        <p:spPr>
          <a:xfrm>
            <a:off x="457200" y="1124744"/>
            <a:ext cx="8291264" cy="5001419"/>
          </a:xfrm>
        </p:spPr>
        <p:txBody>
          <a:bodyPr>
            <a:normAutofit fontScale="85000" lnSpcReduction="20000"/>
          </a:bodyPr>
          <a:lstStyle/>
          <a:p>
            <a:pPr marL="0" indent="0">
              <a:buNone/>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Τα ΜΜΕ προωθούν τον πολιτισμό κάθε χώρας. Πολλοί άνθρωποι ενδιαφέρονται για άνοιγμα νέων αγορών και για την επέκταση των επιχειρήσεων τους σε όσες το δυνατόν περισσότερες χώρες γίνεται. Με αυτόν το τρόπο διαδίδονται  πεποιθήσεις, αξίες και πρότυπα συμβατά με έναν τρόπο ζωής. </a:t>
            </a:r>
            <a:endPar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a:p>
            <a:pPr marL="0" indent="0">
              <a:buNone/>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Τα Μ.Μ.Ε. όταν λειτουργούν βάσει κανόνων δεοντολογίας, αποτελούν ψυχαγωγικό και μορφωτικό μέσο των ασθενέστερων οικονομικά στρωμάτων του λαού. Οι πολίτες, που είναι ενημερωμένοι κατάλληλα, όταν τα ΜΜΕ λειτουργούν ορθά, ευαισθητοποιούνται για τα κοινωνικά προβλήματα όπως ο ρατσισμός, η βία, η τρομοκρατία, ο αναλφαβητισμός, η καταπάτηση των ανθρωπίνων δικαιωμάτων και αγωνίζονται στη συνέχεια για την επίλυση αυτών και τη διασφάλιση της κοινωνικής ευημερίας. Οι ενημερωμένοι και ευαισθητοποιημένοι πολίτες, αγωνίζονται για τη δικαιοσύνη και την αξιοκρατία και αντιστέκονται στον τυφλό κομματισμό και τον δογματισμό, ψηφίζουν υπεύθυνα και αγωνίζονται για ένα καλύτερο αύριο.</a:t>
            </a:r>
            <a:endPar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a:p>
            <a:pPr marL="0" indent="0">
              <a:buNone/>
            </a:pPr>
            <a:endParaRPr lang="el-GR" dirty="0"/>
          </a:p>
        </p:txBody>
      </p:sp>
    </p:spTree>
    <p:extLst>
      <p:ext uri="{BB962C8B-B14F-4D97-AF65-F5344CB8AC3E}">
        <p14:creationId xmlns:p14="http://schemas.microsoft.com/office/powerpoint/2010/main" val="2938152298"/>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000"/>
                                        <p:tgtEl>
                                          <p:spTgt spid="2"/>
                                        </p:tgtEl>
                                      </p:cBhvr>
                                    </p:animEffect>
                                  </p:childTnLst>
                                </p:cTn>
                              </p:par>
                            </p:childTnLst>
                          </p:cTn>
                        </p:par>
                        <p:par>
                          <p:cTn id="8" fill="hold">
                            <p:stCondLst>
                              <p:cond delay="1000"/>
                            </p:stCondLst>
                            <p:childTnLst>
                              <p:par>
                                <p:cTn id="9" presetID="35" presetClass="entr" presetSubtype="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000"/>
                                        <p:tgtEl>
                                          <p:spTgt spid="3">
                                            <p:txEl>
                                              <p:pRg st="0" end="0"/>
                                            </p:txEl>
                                          </p:spTgt>
                                        </p:tgtEl>
                                      </p:cBhvr>
                                    </p:animEffect>
                                    <p:anim calcmode="lin" valueType="num">
                                      <p:cBhvr>
                                        <p:cTn id="12" dur="1000" fill="hold"/>
                                        <p:tgtEl>
                                          <p:spTgt spid="3">
                                            <p:txEl>
                                              <p:pRg st="0" end="0"/>
                                            </p:txEl>
                                          </p:spTgt>
                                        </p:tgtEl>
                                        <p:attrNameLst>
                                          <p:attrName>style.rotation</p:attrName>
                                        </p:attrNameLst>
                                      </p:cBhvr>
                                      <p:tavLst>
                                        <p:tav tm="0">
                                          <p:val>
                                            <p:fltVal val="720"/>
                                          </p:val>
                                        </p:tav>
                                        <p:tav tm="100000">
                                          <p:val>
                                            <p:fltVal val="0"/>
                                          </p:val>
                                        </p:tav>
                                      </p:tavLst>
                                    </p:anim>
                                    <p:anim calcmode="lin" valueType="num">
                                      <p:cBhvr>
                                        <p:cTn id="13"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3">
                                            <p:txEl>
                                              <p:pRg st="0" end="0"/>
                                            </p:txEl>
                                          </p:spTgt>
                                        </p:tgtEl>
                                        <p:attrNameLst>
                                          <p:attrName>ppt_w</p:attrName>
                                        </p:attrNameLst>
                                      </p:cBhvr>
                                      <p:tavLst>
                                        <p:tav tm="0">
                                          <p:val>
                                            <p:fltVal val="0"/>
                                          </p:val>
                                        </p:tav>
                                        <p:tav tm="100000">
                                          <p:val>
                                            <p:strVal val="#ppt_w"/>
                                          </p:val>
                                        </p:tav>
                                      </p:tavLst>
                                    </p:anim>
                                  </p:childTnLst>
                                </p:cTn>
                              </p:par>
                              <p:par>
                                <p:cTn id="15" presetID="35" presetClass="entr" presetSubtype="0"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1000"/>
                                        <p:tgtEl>
                                          <p:spTgt spid="3">
                                            <p:txEl>
                                              <p:pRg st="1" end="1"/>
                                            </p:txEl>
                                          </p:spTgt>
                                        </p:tgtEl>
                                      </p:cBhvr>
                                    </p:animEffect>
                                    <p:anim calcmode="lin" valueType="num">
                                      <p:cBhvr>
                                        <p:cTn id="18" dur="1000" fill="hold"/>
                                        <p:tgtEl>
                                          <p:spTgt spid="3">
                                            <p:txEl>
                                              <p:pRg st="1" end="1"/>
                                            </p:txEl>
                                          </p:spTgt>
                                        </p:tgtEl>
                                        <p:attrNameLst>
                                          <p:attrName>style.rotation</p:attrName>
                                        </p:attrNameLst>
                                      </p:cBhvr>
                                      <p:tavLst>
                                        <p:tav tm="0">
                                          <p:val>
                                            <p:fltVal val="720"/>
                                          </p:val>
                                        </p:tav>
                                        <p:tav tm="100000">
                                          <p:val>
                                            <p:fltVal val="0"/>
                                          </p:val>
                                        </p:tav>
                                      </p:tavLst>
                                    </p:anim>
                                    <p:anim calcmode="lin" valueType="num">
                                      <p:cBhvr>
                                        <p:cTn id="19"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0" dur="1000" fill="hold"/>
                                        <p:tgtEl>
                                          <p:spTgt spid="3">
                                            <p:txEl>
                                              <p:pRg st="1" end="1"/>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el-GR"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onotype Corsiva" pitchFamily="66" charset="0"/>
              </a:rPr>
              <a:t>ΜΜΕ ΚΑΙ ΕΜΠΟΡΙΟ</a:t>
            </a:r>
            <a:endParaRPr lang="el-GR"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Content Placeholder 2"/>
          <p:cNvSpPr>
            <a:spLocks noGrp="1"/>
          </p:cNvSpPr>
          <p:nvPr>
            <p:ph idx="1"/>
          </p:nvPr>
        </p:nvSpPr>
        <p:spPr/>
        <p:txBody>
          <a:bodyPr>
            <a:normAutofit/>
          </a:bodyPr>
          <a:lstStyle/>
          <a:p>
            <a:pPr algn="ctr">
              <a:buFont typeface="Wingdings 2" pitchFamily="18" charset="2"/>
              <a:buChar char=""/>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Το εμπόριο χρησιμοποιεί σε μέγιστο βαθμό την δύναμη των ΜΜΕ. Στην σύγχρονη κοινωνία, δεν νοείται μαζική πώληση καταναλωτικού αγαθού χωρίς την τηλεοπτική και  όχι μόνο   προβολή του. Ωστόσο, πραγματοποιείται κόντρα των διαφημιστικών εταιρειών σε 2 βήματα:</a:t>
            </a:r>
          </a:p>
          <a:p>
            <a:pPr algn="ctr">
              <a:buFont typeface="Wingdings 2" pitchFamily="18" charset="2"/>
              <a:buChar char=""/>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στην δημιουργία της επιθυμίας ,να αποκτήσει ο καταναλωτής προϊόν της συγκεκριμένης κατηγορίας </a:t>
            </a:r>
          </a:p>
          <a:p>
            <a:pPr algn="ctr">
              <a:buFont typeface="Wingdings 2" pitchFamily="18" charset="2"/>
              <a:buChar char=""/>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στην επιβολή του συγκεκριμένου προϊόντος.</a:t>
            </a:r>
          </a:p>
          <a:p>
            <a:pPr marL="0" indent="0">
              <a:buNone/>
            </a:pPr>
            <a:endParaRPr lang="el-GR" dirty="0"/>
          </a:p>
        </p:txBody>
      </p:sp>
    </p:spTree>
    <p:extLst>
      <p:ext uri="{BB962C8B-B14F-4D97-AF65-F5344CB8AC3E}">
        <p14:creationId xmlns:p14="http://schemas.microsoft.com/office/powerpoint/2010/main" val="1093301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childTnLst>
                          </p:cTn>
                        </p:par>
                        <p:par>
                          <p:cTn id="8" fill="hold">
                            <p:stCondLst>
                              <p:cond delay="1000"/>
                            </p:stCondLst>
                            <p:childTnLst>
                              <p:par>
                                <p:cTn id="9" presetID="47" presetClass="entr" presetSubtype="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000"/>
                                        <p:tgtEl>
                                          <p:spTgt spid="3">
                                            <p:txEl>
                                              <p:pRg st="0" end="0"/>
                                            </p:txEl>
                                          </p:spTgt>
                                        </p:tgtEl>
                                      </p:cBhvr>
                                    </p:animEffect>
                                    <p:anim calcmode="lin" valueType="num">
                                      <p:cBhvr>
                                        <p:cTn id="1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30" presetClass="entr" presetSubtype="0" fill="hold"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800" decel="100000"/>
                                        <p:tgtEl>
                                          <p:spTgt spid="3">
                                            <p:txEl>
                                              <p:pRg st="1" end="1"/>
                                            </p:txEl>
                                          </p:spTgt>
                                        </p:tgtEl>
                                      </p:cBhvr>
                                    </p:animEffect>
                                    <p:anim calcmode="lin" valueType="num">
                                      <p:cBhvr>
                                        <p:cTn id="18" dur="800" decel="100000" fill="hold"/>
                                        <p:tgtEl>
                                          <p:spTgt spid="3">
                                            <p:txEl>
                                              <p:pRg st="1" end="1"/>
                                            </p:txEl>
                                          </p:spTgt>
                                        </p:tgtEl>
                                        <p:attrNameLst>
                                          <p:attrName>style.rotation</p:attrName>
                                        </p:attrNameLst>
                                      </p:cBhvr>
                                      <p:tavLst>
                                        <p:tav tm="0">
                                          <p:val>
                                            <p:fltVal val="-90"/>
                                          </p:val>
                                        </p:tav>
                                        <p:tav tm="100000">
                                          <p:val>
                                            <p:fltVal val="0"/>
                                          </p:val>
                                        </p:tav>
                                      </p:tavLst>
                                    </p:anim>
                                    <p:anim calcmode="lin" valueType="num">
                                      <p:cBhvr>
                                        <p:cTn id="19" dur="800" decel="100000" fill="hold"/>
                                        <p:tgtEl>
                                          <p:spTgt spid="3">
                                            <p:txEl>
                                              <p:pRg st="1" end="1"/>
                                            </p:txEl>
                                          </p:spTgt>
                                        </p:tgtEl>
                                        <p:attrNameLst>
                                          <p:attrName>ppt_x</p:attrName>
                                        </p:attrNameLst>
                                      </p:cBhvr>
                                      <p:tavLst>
                                        <p:tav tm="0">
                                          <p:val>
                                            <p:strVal val="#ppt_x+0.4"/>
                                          </p:val>
                                        </p:tav>
                                        <p:tav tm="100000">
                                          <p:val>
                                            <p:strVal val="#ppt_x-0.05"/>
                                          </p:val>
                                        </p:tav>
                                      </p:tavLst>
                                    </p:anim>
                                    <p:anim calcmode="lin" valueType="num">
                                      <p:cBhvr>
                                        <p:cTn id="20" dur="800" decel="100000" fill="hold"/>
                                        <p:tgtEl>
                                          <p:spTgt spid="3">
                                            <p:txEl>
                                              <p:pRg st="1" end="1"/>
                                            </p:txEl>
                                          </p:spTgt>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3">
                                            <p:txEl>
                                              <p:pRg st="1" end="1"/>
                                            </p:txEl>
                                          </p:spTgt>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3">
                                            <p:txEl>
                                              <p:pRg st="1" end="1"/>
                                            </p:txEl>
                                          </p:spTgt>
                                        </p:tgtEl>
                                        <p:attrNameLst>
                                          <p:attrName>ppt_y</p:attrName>
                                        </p:attrNameLst>
                                      </p:cBhvr>
                                      <p:tavLst>
                                        <p:tav tm="0">
                                          <p:val>
                                            <p:strVal val="#ppt_y+0.1"/>
                                          </p:val>
                                        </p:tav>
                                        <p:tav tm="100000">
                                          <p:val>
                                            <p:strVal val="#ppt_y"/>
                                          </p:val>
                                        </p:tav>
                                      </p:tavLst>
                                    </p:anim>
                                  </p:childTnLst>
                                </p:cTn>
                              </p:par>
                            </p:childTnLst>
                          </p:cTn>
                        </p:par>
                        <p:par>
                          <p:cTn id="23" fill="hold">
                            <p:stCondLst>
                              <p:cond delay="3000"/>
                            </p:stCondLst>
                            <p:childTnLst>
                              <p:par>
                                <p:cTn id="24" presetID="30" presetClass="entr" presetSubtype="0" fill="hold" nodeType="after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800" decel="100000"/>
                                        <p:tgtEl>
                                          <p:spTgt spid="3">
                                            <p:txEl>
                                              <p:pRg st="2" end="2"/>
                                            </p:txEl>
                                          </p:spTgt>
                                        </p:tgtEl>
                                      </p:cBhvr>
                                    </p:animEffect>
                                    <p:anim calcmode="lin" valueType="num">
                                      <p:cBhvr>
                                        <p:cTn id="27" dur="800" decel="100000" fill="hold"/>
                                        <p:tgtEl>
                                          <p:spTgt spid="3">
                                            <p:txEl>
                                              <p:pRg st="2" end="2"/>
                                            </p:txEl>
                                          </p:spTgt>
                                        </p:tgtEl>
                                        <p:attrNameLst>
                                          <p:attrName>style.rotation</p:attrName>
                                        </p:attrNameLst>
                                      </p:cBhvr>
                                      <p:tavLst>
                                        <p:tav tm="0">
                                          <p:val>
                                            <p:fltVal val="-90"/>
                                          </p:val>
                                        </p:tav>
                                        <p:tav tm="100000">
                                          <p:val>
                                            <p:fltVal val="0"/>
                                          </p:val>
                                        </p:tav>
                                      </p:tavLst>
                                    </p:anim>
                                    <p:anim calcmode="lin" valueType="num">
                                      <p:cBhvr>
                                        <p:cTn id="28" dur="800" decel="100000" fill="hold"/>
                                        <p:tgtEl>
                                          <p:spTgt spid="3">
                                            <p:txEl>
                                              <p:pRg st="2" end="2"/>
                                            </p:txEl>
                                          </p:spTgt>
                                        </p:tgtEl>
                                        <p:attrNameLst>
                                          <p:attrName>ppt_x</p:attrName>
                                        </p:attrNameLst>
                                      </p:cBhvr>
                                      <p:tavLst>
                                        <p:tav tm="0">
                                          <p:val>
                                            <p:strVal val="#ppt_x+0.4"/>
                                          </p:val>
                                        </p:tav>
                                        <p:tav tm="100000">
                                          <p:val>
                                            <p:strVal val="#ppt_x-0.05"/>
                                          </p:val>
                                        </p:tav>
                                      </p:tavLst>
                                    </p:anim>
                                    <p:anim calcmode="lin" valueType="num">
                                      <p:cBhvr>
                                        <p:cTn id="29" dur="800" decel="100000" fill="hold"/>
                                        <p:tgtEl>
                                          <p:spTgt spid="3">
                                            <p:txEl>
                                              <p:pRg st="2" end="2"/>
                                            </p:txEl>
                                          </p:spTgt>
                                        </p:tgtEl>
                                        <p:attrNameLst>
                                          <p:attrName>ppt_y</p:attrName>
                                        </p:attrNameLst>
                                      </p:cBhvr>
                                      <p:tavLst>
                                        <p:tav tm="0">
                                          <p:val>
                                            <p:strVal val="#ppt_y-0.4"/>
                                          </p:val>
                                        </p:tav>
                                        <p:tav tm="100000">
                                          <p:val>
                                            <p:strVal val="#ppt_y+0.1"/>
                                          </p:val>
                                        </p:tav>
                                      </p:tavLst>
                                    </p:anim>
                                    <p:anim calcmode="lin" valueType="num">
                                      <p:cBhvr>
                                        <p:cTn id="30" dur="200" accel="100000" fill="hold">
                                          <p:stCondLst>
                                            <p:cond delay="800"/>
                                          </p:stCondLst>
                                        </p:cTn>
                                        <p:tgtEl>
                                          <p:spTgt spid="3">
                                            <p:txEl>
                                              <p:pRg st="2" end="2"/>
                                            </p:txEl>
                                          </p:spTgt>
                                        </p:tgtEl>
                                        <p:attrNameLst>
                                          <p:attrName>ppt_x</p:attrName>
                                        </p:attrNameLst>
                                      </p:cBhvr>
                                      <p:tavLst>
                                        <p:tav tm="0">
                                          <p:val>
                                            <p:strVal val="#ppt_x-0.05"/>
                                          </p:val>
                                        </p:tav>
                                        <p:tav tm="100000">
                                          <p:val>
                                            <p:strVal val="#ppt_x"/>
                                          </p:val>
                                        </p:tav>
                                      </p:tavLst>
                                    </p:anim>
                                    <p:anim calcmode="lin" valueType="num">
                                      <p:cBhvr>
                                        <p:cTn id="31" dur="200" accel="100000" fill="hold">
                                          <p:stCondLst>
                                            <p:cond delay="800"/>
                                          </p:stCondLst>
                                        </p:cTn>
                                        <p:tgtEl>
                                          <p:spTgt spid="3">
                                            <p:txEl>
                                              <p:pRg st="2" end="2"/>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el-GR"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onotype Corsiva" pitchFamily="66" charset="0"/>
              </a:rPr>
              <a:t>ΜΜΕ ΤΕΤΑΡΤΗ ΕΞΟΥΣΙΑ</a:t>
            </a:r>
            <a:endParaRPr lang="el-GR"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Content Placeholder 2"/>
          <p:cNvSpPr>
            <a:spLocks noGrp="1"/>
          </p:cNvSpPr>
          <p:nvPr>
            <p:ph idx="1"/>
          </p:nvPr>
        </p:nvSpPr>
        <p:spPr/>
        <p:txBody>
          <a:bodyPr>
            <a:normAutofit/>
          </a:bodyPr>
          <a:lstStyle/>
          <a:p>
            <a:pPr>
              <a:buFont typeface="Webdings" pitchFamily="18" charset="2"/>
              <a:buChar char=""/>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Ο όρος Τέταρτη Εξουσία αναφέρεται στα ΜΜΕ. Αρχικά αναφερόταν στον Τύπο, καθώς ήταν το μόνο μέσο, αλλά στη συνέχεια με την ανάπτυξη και των υπολοίπων (π.χ. ραδιόφωνο, τηλεόραση, Internet), χαρακτηρίζει τα ΜΜΕ γενικότερα.</a:t>
            </a:r>
          </a:p>
          <a:p>
            <a:pPr>
              <a:buFont typeface="Wingdings" pitchFamily="2" charset="2"/>
              <a:buChar char=""/>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Ο τίτλος της Τέταρτης Εξουσίας δίνεται με βάση τις τρεις (προηγούμενες) εξουσίες :</a:t>
            </a:r>
          </a:p>
          <a:p>
            <a:pPr>
              <a:buFont typeface="Wingdings" pitchFamily="2" charset="2"/>
              <a:buChar char=""/>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Νομοθετική</a:t>
            </a:r>
          </a:p>
          <a:p>
            <a:pPr>
              <a:buFont typeface="Wingdings" pitchFamily="2" charset="2"/>
              <a:buChar char=""/>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Εκτελεστική</a:t>
            </a:r>
          </a:p>
          <a:p>
            <a:pPr>
              <a:buFont typeface="Wingdings" pitchFamily="2" charset="2"/>
              <a:buChar char=""/>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Δικαστική</a:t>
            </a:r>
          </a:p>
          <a:p>
            <a:pPr>
              <a:buFont typeface="Wingdings" pitchFamily="2" charset="2"/>
              <a:buChar char=""/>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και με τη λογική ότι όλες τους υπάρχουν για τον ίδιο </a:t>
            </a:r>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σκοπό,</a:t>
            </a:r>
            <a:r>
              <a:rPr lang="en-US"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a:t>
            </a:r>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την </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εξυπηρέτηση του δημοσίου συμφέροντος.</a:t>
            </a:r>
          </a:p>
          <a:p>
            <a:pPr marL="0" indent="0">
              <a:buNone/>
            </a:pPr>
            <a:endParaRPr lang="el-GR" dirty="0"/>
          </a:p>
        </p:txBody>
      </p:sp>
    </p:spTree>
    <p:extLst>
      <p:ext uri="{BB962C8B-B14F-4D97-AF65-F5344CB8AC3E}">
        <p14:creationId xmlns:p14="http://schemas.microsoft.com/office/powerpoint/2010/main" val="85069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1000"/>
                                        <p:tgtEl>
                                          <p:spTgt spid="2"/>
                                        </p:tgtEl>
                                      </p:cBhvr>
                                    </p:animEffect>
                                  </p:childTnLst>
                                </p:cTn>
                              </p:par>
                            </p:childTnLst>
                          </p:cTn>
                        </p:par>
                        <p:par>
                          <p:cTn id="8" fill="hold">
                            <p:stCondLst>
                              <p:cond delay="1000"/>
                            </p:stCondLst>
                            <p:childTnLst>
                              <p:par>
                                <p:cTn id="9" presetID="14" presetClass="entr" presetSubtype="1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1" dur="500"/>
                                        <p:tgtEl>
                                          <p:spTgt spid="3">
                                            <p:txEl>
                                              <p:pRg st="0" end="0"/>
                                            </p:txEl>
                                          </p:spTgt>
                                        </p:tgtEl>
                                      </p:cBhvr>
                                    </p:animEffect>
                                  </p:childTnLst>
                                </p:cTn>
                              </p:par>
                            </p:childTnLst>
                          </p:cTn>
                        </p:par>
                        <p:par>
                          <p:cTn id="12" fill="hold">
                            <p:stCondLst>
                              <p:cond delay="1500"/>
                            </p:stCondLst>
                            <p:childTnLst>
                              <p:par>
                                <p:cTn id="13" presetID="9" presetClass="entr" presetSubtype="0" fill="hold"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dissolve">
                                      <p:cBhvr>
                                        <p:cTn id="15" dur="500"/>
                                        <p:tgtEl>
                                          <p:spTgt spid="3">
                                            <p:txEl>
                                              <p:pRg st="1" end="1"/>
                                            </p:txEl>
                                          </p:spTgt>
                                        </p:tgtEl>
                                      </p:cBhvr>
                                    </p:animEffect>
                                  </p:childTnLst>
                                </p:cTn>
                              </p:par>
                            </p:childTnLst>
                          </p:cTn>
                        </p:par>
                        <p:par>
                          <p:cTn id="16" fill="hold">
                            <p:stCondLst>
                              <p:cond delay="2000"/>
                            </p:stCondLst>
                            <p:childTnLst>
                              <p:par>
                                <p:cTn id="17" presetID="56" presetClass="entr" presetSubtype="0" fill="hold" nodeType="afterEffect">
                                  <p:stCondLst>
                                    <p:cond delay="0"/>
                                  </p:stCondLst>
                                  <p:iterate type="lt">
                                    <p:tmPct val="4444"/>
                                  </p:iterate>
                                  <p:childTnLst>
                                    <p:set>
                                      <p:cBhvr>
                                        <p:cTn id="18" dur="1" fill="hold">
                                          <p:stCondLst>
                                            <p:cond delay="0"/>
                                          </p:stCondLst>
                                        </p:cTn>
                                        <p:tgtEl>
                                          <p:spTgt spid="3">
                                            <p:txEl>
                                              <p:pRg st="2" end="2"/>
                                            </p:txEl>
                                          </p:spTgt>
                                        </p:tgtEl>
                                        <p:attrNameLst>
                                          <p:attrName>style.visibility</p:attrName>
                                        </p:attrNameLst>
                                      </p:cBhvr>
                                      <p:to>
                                        <p:strVal val="visible"/>
                                      </p:to>
                                    </p:set>
                                    <p:anim by="(-#ppt_w*2)" calcmode="lin" valueType="num">
                                      <p:cBhvr rctx="PPT">
                                        <p:cTn id="19" dur="500" autoRev="1" fill="hold">
                                          <p:stCondLst>
                                            <p:cond delay="0"/>
                                          </p:stCondLst>
                                        </p:cTn>
                                        <p:tgtEl>
                                          <p:spTgt spid="3">
                                            <p:txEl>
                                              <p:pRg st="2" end="2"/>
                                            </p:txEl>
                                          </p:spTgt>
                                        </p:tgtEl>
                                        <p:attrNameLst>
                                          <p:attrName>ppt_w</p:attrName>
                                        </p:attrNameLst>
                                      </p:cBhvr>
                                    </p:anim>
                                    <p:anim by="(#ppt_w*0.50)" calcmode="lin" valueType="num">
                                      <p:cBhvr>
                                        <p:cTn id="20" dur="500" decel="50000" autoRev="1" fill="hold">
                                          <p:stCondLst>
                                            <p:cond delay="0"/>
                                          </p:stCondLst>
                                        </p:cTn>
                                        <p:tgtEl>
                                          <p:spTgt spid="3">
                                            <p:txEl>
                                              <p:pRg st="2" end="2"/>
                                            </p:txEl>
                                          </p:spTgt>
                                        </p:tgtEl>
                                        <p:attrNameLst>
                                          <p:attrName>ppt_x</p:attrName>
                                        </p:attrNameLst>
                                      </p:cBhvr>
                                    </p:anim>
                                    <p:anim from="(-#ppt_h/2)" to="(#ppt_y)" calcmode="lin" valueType="num">
                                      <p:cBhvr>
                                        <p:cTn id="21" dur="1000" fill="hold">
                                          <p:stCondLst>
                                            <p:cond delay="0"/>
                                          </p:stCondLst>
                                        </p:cTn>
                                        <p:tgtEl>
                                          <p:spTgt spid="3">
                                            <p:txEl>
                                              <p:pRg st="2" end="2"/>
                                            </p:txEl>
                                          </p:spTgt>
                                        </p:tgtEl>
                                        <p:attrNameLst>
                                          <p:attrName>ppt_y</p:attrName>
                                        </p:attrNameLst>
                                      </p:cBhvr>
                                    </p:anim>
                                    <p:animRot by="21600000">
                                      <p:cBhvr>
                                        <p:cTn id="22" dur="1000" fill="hold">
                                          <p:stCondLst>
                                            <p:cond delay="0"/>
                                          </p:stCondLst>
                                        </p:cTn>
                                        <p:tgtEl>
                                          <p:spTgt spid="3">
                                            <p:txEl>
                                              <p:pRg st="2" end="2"/>
                                            </p:txEl>
                                          </p:spTgt>
                                        </p:tgtEl>
                                        <p:attrNameLst>
                                          <p:attrName>r</p:attrName>
                                        </p:attrNameLst>
                                      </p:cBhvr>
                                    </p:animRot>
                                  </p:childTnLst>
                                </p:cTn>
                              </p:par>
                              <p:par>
                                <p:cTn id="23" presetID="56" presetClass="entr" presetSubtype="0" fill="hold" nodeType="withEffect">
                                  <p:stCondLst>
                                    <p:cond delay="0"/>
                                  </p:stCondLst>
                                  <p:iterate type="lt">
                                    <p:tmPct val="4000"/>
                                  </p:iterate>
                                  <p:childTnLst>
                                    <p:set>
                                      <p:cBhvr>
                                        <p:cTn id="24" dur="1" fill="hold">
                                          <p:stCondLst>
                                            <p:cond delay="0"/>
                                          </p:stCondLst>
                                        </p:cTn>
                                        <p:tgtEl>
                                          <p:spTgt spid="3">
                                            <p:txEl>
                                              <p:pRg st="3" end="3"/>
                                            </p:txEl>
                                          </p:spTgt>
                                        </p:tgtEl>
                                        <p:attrNameLst>
                                          <p:attrName>style.visibility</p:attrName>
                                        </p:attrNameLst>
                                      </p:cBhvr>
                                      <p:to>
                                        <p:strVal val="visible"/>
                                      </p:to>
                                    </p:set>
                                    <p:anim by="(-#ppt_w*2)" calcmode="lin" valueType="num">
                                      <p:cBhvr rctx="PPT">
                                        <p:cTn id="25" dur="500" autoRev="1" fill="hold">
                                          <p:stCondLst>
                                            <p:cond delay="0"/>
                                          </p:stCondLst>
                                        </p:cTn>
                                        <p:tgtEl>
                                          <p:spTgt spid="3">
                                            <p:txEl>
                                              <p:pRg st="3" end="3"/>
                                            </p:txEl>
                                          </p:spTgt>
                                        </p:tgtEl>
                                        <p:attrNameLst>
                                          <p:attrName>ppt_w</p:attrName>
                                        </p:attrNameLst>
                                      </p:cBhvr>
                                    </p:anim>
                                    <p:anim by="(#ppt_w*0.50)" calcmode="lin" valueType="num">
                                      <p:cBhvr>
                                        <p:cTn id="26" dur="500" decel="50000" autoRev="1" fill="hold">
                                          <p:stCondLst>
                                            <p:cond delay="0"/>
                                          </p:stCondLst>
                                        </p:cTn>
                                        <p:tgtEl>
                                          <p:spTgt spid="3">
                                            <p:txEl>
                                              <p:pRg st="3" end="3"/>
                                            </p:txEl>
                                          </p:spTgt>
                                        </p:tgtEl>
                                        <p:attrNameLst>
                                          <p:attrName>ppt_x</p:attrName>
                                        </p:attrNameLst>
                                      </p:cBhvr>
                                    </p:anim>
                                    <p:anim from="(-#ppt_h/2)" to="(#ppt_y)" calcmode="lin" valueType="num">
                                      <p:cBhvr>
                                        <p:cTn id="27" dur="1000" fill="hold">
                                          <p:stCondLst>
                                            <p:cond delay="0"/>
                                          </p:stCondLst>
                                        </p:cTn>
                                        <p:tgtEl>
                                          <p:spTgt spid="3">
                                            <p:txEl>
                                              <p:pRg st="3" end="3"/>
                                            </p:txEl>
                                          </p:spTgt>
                                        </p:tgtEl>
                                        <p:attrNameLst>
                                          <p:attrName>ppt_y</p:attrName>
                                        </p:attrNameLst>
                                      </p:cBhvr>
                                    </p:anim>
                                    <p:animRot by="21600000">
                                      <p:cBhvr>
                                        <p:cTn id="28" dur="1000" fill="hold">
                                          <p:stCondLst>
                                            <p:cond delay="0"/>
                                          </p:stCondLst>
                                        </p:cTn>
                                        <p:tgtEl>
                                          <p:spTgt spid="3">
                                            <p:txEl>
                                              <p:pRg st="3" end="3"/>
                                            </p:txEl>
                                          </p:spTgt>
                                        </p:tgtEl>
                                        <p:attrNameLst>
                                          <p:attrName>r</p:attrName>
                                        </p:attrNameLst>
                                      </p:cBhvr>
                                    </p:animRot>
                                  </p:childTnLst>
                                </p:cTn>
                              </p:par>
                              <p:par>
                                <p:cTn id="29" presetID="56" presetClass="entr" presetSubtype="0" fill="hold" nodeType="withEffect">
                                  <p:stCondLst>
                                    <p:cond delay="0"/>
                                  </p:stCondLst>
                                  <p:iterate type="lt">
                                    <p:tmPct val="5000"/>
                                  </p:iterate>
                                  <p:childTnLst>
                                    <p:set>
                                      <p:cBhvr>
                                        <p:cTn id="30" dur="1" fill="hold">
                                          <p:stCondLst>
                                            <p:cond delay="0"/>
                                          </p:stCondLst>
                                        </p:cTn>
                                        <p:tgtEl>
                                          <p:spTgt spid="3">
                                            <p:txEl>
                                              <p:pRg st="4" end="4"/>
                                            </p:txEl>
                                          </p:spTgt>
                                        </p:tgtEl>
                                        <p:attrNameLst>
                                          <p:attrName>style.visibility</p:attrName>
                                        </p:attrNameLst>
                                      </p:cBhvr>
                                      <p:to>
                                        <p:strVal val="visible"/>
                                      </p:to>
                                    </p:set>
                                    <p:anim by="(-#ppt_w*2)" calcmode="lin" valueType="num">
                                      <p:cBhvr rctx="PPT">
                                        <p:cTn id="31" dur="500" autoRev="1" fill="hold">
                                          <p:stCondLst>
                                            <p:cond delay="0"/>
                                          </p:stCondLst>
                                        </p:cTn>
                                        <p:tgtEl>
                                          <p:spTgt spid="3">
                                            <p:txEl>
                                              <p:pRg st="4" end="4"/>
                                            </p:txEl>
                                          </p:spTgt>
                                        </p:tgtEl>
                                        <p:attrNameLst>
                                          <p:attrName>ppt_w</p:attrName>
                                        </p:attrNameLst>
                                      </p:cBhvr>
                                    </p:anim>
                                    <p:anim by="(#ppt_w*0.50)" calcmode="lin" valueType="num">
                                      <p:cBhvr>
                                        <p:cTn id="32" dur="500" decel="50000" autoRev="1" fill="hold">
                                          <p:stCondLst>
                                            <p:cond delay="0"/>
                                          </p:stCondLst>
                                        </p:cTn>
                                        <p:tgtEl>
                                          <p:spTgt spid="3">
                                            <p:txEl>
                                              <p:pRg st="4" end="4"/>
                                            </p:txEl>
                                          </p:spTgt>
                                        </p:tgtEl>
                                        <p:attrNameLst>
                                          <p:attrName>ppt_x</p:attrName>
                                        </p:attrNameLst>
                                      </p:cBhvr>
                                    </p:anim>
                                    <p:anim from="(-#ppt_h/2)" to="(#ppt_y)" calcmode="lin" valueType="num">
                                      <p:cBhvr>
                                        <p:cTn id="33" dur="1000" fill="hold">
                                          <p:stCondLst>
                                            <p:cond delay="0"/>
                                          </p:stCondLst>
                                        </p:cTn>
                                        <p:tgtEl>
                                          <p:spTgt spid="3">
                                            <p:txEl>
                                              <p:pRg st="4" end="4"/>
                                            </p:txEl>
                                          </p:spTgt>
                                        </p:tgtEl>
                                        <p:attrNameLst>
                                          <p:attrName>ppt_y</p:attrName>
                                        </p:attrNameLst>
                                      </p:cBhvr>
                                    </p:anim>
                                    <p:animRot by="21600000">
                                      <p:cBhvr>
                                        <p:cTn id="34" dur="1000" fill="hold">
                                          <p:stCondLst>
                                            <p:cond delay="0"/>
                                          </p:stCondLst>
                                        </p:cTn>
                                        <p:tgtEl>
                                          <p:spTgt spid="3">
                                            <p:txEl>
                                              <p:pRg st="4" end="4"/>
                                            </p:txEl>
                                          </p:spTgt>
                                        </p:tgtEl>
                                        <p:attrNameLst>
                                          <p:attrName>r</p:attrName>
                                        </p:attrNameLst>
                                      </p:cBhvr>
                                    </p:animRot>
                                  </p:childTnLst>
                                </p:cTn>
                              </p:par>
                            </p:childTnLst>
                          </p:cTn>
                        </p:par>
                        <p:par>
                          <p:cTn id="35" fill="hold">
                            <p:stCondLst>
                              <p:cond delay="3400"/>
                            </p:stCondLst>
                            <p:childTnLst>
                              <p:par>
                                <p:cTn id="36" presetID="53" presetClass="entr" presetSubtype="16" fill="hold" nodeType="after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 calcmode="lin" valueType="num">
                                      <p:cBhvr>
                                        <p:cTn id="38"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9" dur="10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0"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el-GR"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onotype Corsiva" pitchFamily="66" charset="0"/>
              </a:rPr>
              <a:t>1) παραπληροφορηση</a:t>
            </a:r>
            <a:endParaRPr lang="el-GR"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onotype Corsiva" pitchFamily="66" charset="0"/>
            </a:endParaRPr>
          </a:p>
        </p:txBody>
      </p:sp>
      <p:sp>
        <p:nvSpPr>
          <p:cNvPr id="3" name="Content Placeholder 2"/>
          <p:cNvSpPr>
            <a:spLocks noGrp="1"/>
          </p:cNvSpPr>
          <p:nvPr>
            <p:ph idx="1"/>
          </p:nvPr>
        </p:nvSpPr>
        <p:spPr>
          <a:xfrm>
            <a:off x="457200" y="1340768"/>
            <a:ext cx="8229600" cy="4785395"/>
          </a:xfrm>
        </p:spPr>
        <p:txBody>
          <a:bodyPr>
            <a:normAutofit fontScale="55000" lnSpcReduction="20000"/>
          </a:bodyPr>
          <a:lstStyle/>
          <a:p>
            <a:pPr marL="0" indent="0">
              <a:buNone/>
            </a:pPr>
            <a:r>
              <a:rPr lang="el-GR" sz="33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Ορισμός: Παραπληροφόρηση είναι η εσκεμμένη συνήθως διοχέτευση αναληθών (ψευδών, ανακριβών ή τροποποιημένων) πληροφοριών.Για το λόγο αυτό, είναι ορισμένες φορές γνωστή και ως μαύρη προπαγάνδα.Κατά την παραπληροφόρηση διαστρέφεται πλήρως η αλήθεια διαδίδοντας διογκωμένες ειδήσεις που δεν ανταποκρίνονται στην πραγματικότητα. Επιπλέον,διαβάλλονται τα εμπλεκόμενα πρόσωπα,προβάλλονται επιζήμιες ιδεολογίες και παραμερίζονται αξίες</a:t>
            </a:r>
            <a:r>
              <a:rPr lang="el-GR" sz="33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a:t>
            </a:r>
            <a:endParaRPr lang="en-US" sz="33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marL="0" indent="0">
              <a:buNone/>
            </a:pPr>
            <a:endParaRPr lang="el-GR" sz="33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a:buSzPct val="130000"/>
              <a:buFont typeface="Wingdings" pitchFamily="2" charset="2"/>
              <a:buChar char="§"/>
            </a:pPr>
            <a:r>
              <a:rPr lang="el-GR" sz="33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Σκοπός:Η παραπληροφόρηση αποσκοπεί στη διαστρέβλωση ή απόκρυψη  της αλήθειας με στόχο τον αποπροσανατολισμό της κοινής γνώμης  και την παραπλάνηση του δέκτη  προς εκπλήρωση είτε πολιτικών,οκονομικών και κοινωνικών συμφερόντων και στόχων είτε προσωπικών σκοπιμοτήτων του παραπληροφορούντος.</a:t>
            </a:r>
          </a:p>
          <a:p>
            <a:pPr marL="0" indent="0">
              <a:buNone/>
            </a:pPr>
            <a:endParaRPr lang="el-GR" sz="33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a:buClr>
                <a:schemeClr val="tx1"/>
              </a:buClr>
              <a:buSzPct val="130000"/>
              <a:buFont typeface="Wingdings" pitchFamily="2" charset="2"/>
              <a:buChar char="§"/>
            </a:pPr>
            <a:r>
              <a:rPr lang="el-GR" sz="33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Αίτια:Η κυριότερη αιτία και προφανώς σημαντικότερη της παραπληροφόρησης είναι τα πολιτικά και οικονομικά συμφέροντα που εξυπηρετεί.Πολιτικά πρόσωπα και οικονομικά  ισχυροί εφόσον διαθέτουν οικονομική δύναμη,διεισδύουν στα ΜΜΕ και προβάλλουν πρότυπα ζωής και συμπεριφοράς ώστε να αποκομίσουν οι ίδιοι χρηματικά οφέλη.</a:t>
            </a:r>
          </a:p>
          <a:p>
            <a:pPr marL="0" indent="0">
              <a:buSzPct val="130000"/>
              <a:buNone/>
            </a:pPr>
            <a:r>
              <a:rPr lang="el-GR" sz="33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Δευτερεύουσα αιτία της παραπληροφόρησης είναι η απόκρυψη στοιχείων ώστε να    </a:t>
            </a:r>
          </a:p>
          <a:p>
            <a:pPr marL="0" indent="0">
              <a:buSzPct val="130000"/>
              <a:buNone/>
            </a:pPr>
            <a:r>
              <a:rPr lang="el-GR" sz="33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προστατέψει εθνικά και άλλα συμφέροντα με συνέπεια να αυτολογοκρίνεται.</a:t>
            </a:r>
          </a:p>
          <a:p>
            <a:pPr marL="0" indent="0">
              <a:buNone/>
            </a:pPr>
            <a:endParaRPr lang="el-GR" dirty="0"/>
          </a:p>
        </p:txBody>
      </p:sp>
    </p:spTree>
    <p:extLst>
      <p:ext uri="{BB962C8B-B14F-4D97-AF65-F5344CB8AC3E}">
        <p14:creationId xmlns:p14="http://schemas.microsoft.com/office/powerpoint/2010/main" val="1626541666"/>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22" presetClass="entr" presetSubtype="4" fill="hold" nodeType="after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Effect transition="in" filter="wipe(down)">
                                      <p:cBhvr>
                                        <p:cTn id="24" dur="1000"/>
                                        <p:tgtEl>
                                          <p:spTgt spid="3">
                                            <p:txEl>
                                              <p:pRg st="0" end="0"/>
                                            </p:txEl>
                                          </p:spTgt>
                                        </p:tgtEl>
                                      </p:cBhvr>
                                    </p:animEffect>
                                  </p:childTnLst>
                                </p:cTn>
                              </p:par>
                            </p:childTnLst>
                          </p:cTn>
                        </p:par>
                        <p:par>
                          <p:cTn id="25" fill="hold">
                            <p:stCondLst>
                              <p:cond delay="3000"/>
                            </p:stCondLst>
                            <p:childTnLst>
                              <p:par>
                                <p:cTn id="26" presetID="22" presetClass="entr" presetSubtype="4" fill="hold" nodeType="after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wipe(down)">
                                      <p:cBhvr>
                                        <p:cTn id="28" dur="1000"/>
                                        <p:tgtEl>
                                          <p:spTgt spid="3">
                                            <p:txEl>
                                              <p:pRg st="2" end="2"/>
                                            </p:txEl>
                                          </p:spTgt>
                                        </p:tgtEl>
                                      </p:cBhvr>
                                    </p:animEffect>
                                  </p:childTnLst>
                                </p:cTn>
                              </p:par>
                            </p:childTnLst>
                          </p:cTn>
                        </p:par>
                        <p:par>
                          <p:cTn id="29" fill="hold">
                            <p:stCondLst>
                              <p:cond delay="4000"/>
                            </p:stCondLst>
                            <p:childTnLst>
                              <p:par>
                                <p:cTn id="30" presetID="22" presetClass="entr" presetSubtype="4" fill="hold" nodeType="after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wipe(down)">
                                      <p:cBhvr>
                                        <p:cTn id="32" dur="1000"/>
                                        <p:tgtEl>
                                          <p:spTgt spid="3">
                                            <p:txEl>
                                              <p:pRg st="4" end="4"/>
                                            </p:txEl>
                                          </p:spTgt>
                                        </p:tgtEl>
                                      </p:cBhvr>
                                    </p:animEffect>
                                  </p:childTnLst>
                                </p:cTn>
                              </p:par>
                              <p:par>
                                <p:cTn id="33" presetID="22" presetClass="entr" presetSubtype="4" fill="hold" nodeType="with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wipe(down)">
                                      <p:cBhvr>
                                        <p:cTn id="35" dur="1000"/>
                                        <p:tgtEl>
                                          <p:spTgt spid="3">
                                            <p:txEl>
                                              <p:pRg st="5" end="5"/>
                                            </p:txEl>
                                          </p:spTgt>
                                        </p:tgtEl>
                                      </p:cBhvr>
                                    </p:animEffect>
                                  </p:childTnLst>
                                </p:cTn>
                              </p:par>
                              <p:par>
                                <p:cTn id="36" presetID="22" presetClass="entr" presetSubtype="4" fill="hold" nodeType="with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Effect transition="in" filter="wipe(down)">
                                      <p:cBhvr>
                                        <p:cTn id="38"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fontScale="77500" lnSpcReduction="20000"/>
          </a:bodyPr>
          <a:lstStyle/>
          <a:p>
            <a:pPr marL="0" indent="0">
              <a:buNone/>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Οι συνέπειες της παραπληροφόρησης είναι αρνητικές και επικίνδυνες για το κοινωνικό σύνολο:</a:t>
            </a:r>
          </a:p>
          <a:p>
            <a:pPr marL="285750" indent="-285750">
              <a:buFont typeface="Wingdings" pitchFamily="2" charset="2"/>
              <a:buChar char="Ø"/>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Θυσιάζεται η αλήθεια στο βωμό του θεάματος και πολιτικών σκοπιμοτήτων</a:t>
            </a:r>
          </a:p>
          <a:p>
            <a:pPr marL="285750" indent="-285750">
              <a:buFont typeface="Wingdings" pitchFamily="2" charset="2"/>
              <a:buChar char="Ø"/>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Παραμερίζονται πολύ σημαντικές αξίες</a:t>
            </a:r>
          </a:p>
          <a:p>
            <a:pPr marL="285750" indent="-285750">
              <a:buFont typeface="Wingdings" pitchFamily="2" charset="2"/>
              <a:buChar char="Ø"/>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Οι παραπληροφορημένοι αποπροσανατολίζονται,βλέπουν  μονοδιάστατα τις καταστάσεις,δεν εχουν σαφή αντίληψη των πραγμάτων</a:t>
            </a:r>
          </a:p>
          <a:p>
            <a:pPr marL="285750" indent="-285750">
              <a:buFont typeface="Wingdings" pitchFamily="2" charset="2"/>
              <a:buChar char="Ø"/>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Οι πολίτες μπορεί να οδηγηθούν σε ακρότητες,φανατισμό ακόμη και σε έγκλημα και να γίνουν υποχείρια ισχυρών.</a:t>
            </a:r>
          </a:p>
          <a:p>
            <a:pPr marL="285750" indent="-285750">
              <a:buFont typeface="Wingdings" pitchFamily="2" charset="2"/>
              <a:buChar char="Ø"/>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Με ύπουλους μηχανισμούς πλύσης εγκεφάλου,ωραιοποίησης,εικόνα, ήχος,</a:t>
            </a:r>
          </a:p>
          <a:p>
            <a:pPr marL="0" indent="0">
              <a:buNone/>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κίνηση,μεγάλα γράμματα οι δέκτες παρασύρονται και χάνουν την πνευμα-</a:t>
            </a:r>
          </a:p>
          <a:p>
            <a:pPr marL="0" indent="0">
              <a:buNone/>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τική τους ελευθερία.</a:t>
            </a:r>
          </a:p>
          <a:p>
            <a:pPr marL="285750" indent="-285750">
              <a:buFont typeface="Wingdings" pitchFamily="2" charset="2"/>
              <a:buChar char="Ø"/>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Κατασκευάζεται νέα εικονική πραγματικότητα, η όποια στη </a:t>
            </a:r>
          </a:p>
          <a:p>
            <a:pPr marL="0" indent="0">
              <a:buNone/>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συνέχεία  δημιουργεί πρότυπα,επηρεάζει  και καθοδηγεί </a:t>
            </a:r>
          </a:p>
          <a:p>
            <a:pPr marL="0" indent="0">
              <a:buNone/>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στάσεις και συμπεριφορές</a:t>
            </a:r>
          </a:p>
          <a:p>
            <a:pPr marL="285750" indent="-285750">
              <a:buFont typeface="Wingdings" pitchFamily="2" charset="2"/>
              <a:buChar char="Ø"/>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Δημιουργείται αναστάτωση και ανασφάλεια στους πολίτες,</a:t>
            </a:r>
          </a:p>
          <a:p>
            <a:pPr marL="0" indent="0">
              <a:buNone/>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εμποδίζοντας τη λήψη σωστών αποφάσεων απ' αυτούς,</a:t>
            </a:r>
          </a:p>
          <a:p>
            <a:pPr marL="0" indent="0">
              <a:buNone/>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καθώς αδυνατούν να σκεφτούν νηφάλια</a:t>
            </a:r>
          </a:p>
          <a:p>
            <a:pPr marL="285750" indent="-285750">
              <a:buFont typeface="Wingdings" pitchFamily="2" charset="2"/>
              <a:buChar char="Ø"/>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Πολύ συχνά, τέλος, υπερπροβάλλουν πρότυπα βίας</a:t>
            </a:r>
          </a:p>
          <a:p>
            <a:pPr marL="0" indent="0">
              <a:buNone/>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και συχνά δημιουργούνται άσχημα παραδείγματα για </a:t>
            </a:r>
          </a:p>
          <a:p>
            <a:pPr marL="0" indent="0">
              <a:buNone/>
            </a:pPr>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μίμηση ιδιαίτερα στους νεαρούς δέκτες</a:t>
            </a:r>
          </a:p>
          <a:p>
            <a:pPr marL="0" indent="0">
              <a:buNone/>
            </a:pPr>
            <a:endParaRPr lang="el-GR" dirty="0"/>
          </a:p>
        </p:txBody>
      </p:sp>
    </p:spTree>
    <p:extLst>
      <p:ext uri="{BB962C8B-B14F-4D97-AF65-F5344CB8AC3E}">
        <p14:creationId xmlns:p14="http://schemas.microsoft.com/office/powerpoint/2010/main" val="1759768303"/>
      </p:ext>
    </p:extLst>
  </p:cSld>
  <p:clrMapOvr>
    <a:masterClrMapping/>
  </p:clrMapOvr>
  <mc:AlternateContent xmlns:mc="http://schemas.openxmlformats.org/markup-compatibility/2006">
    <mc:Choice xmlns:p14="http://schemas.microsoft.com/office/powerpoint/2010/main" Requires="p14">
      <p:transition spd="slow" p14:dur="3900">
        <p14:glitter pattern="hexago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par>
                          <p:cTn id="8" fill="hold">
                            <p:stCondLst>
                              <p:cond delay="500"/>
                            </p:stCondLst>
                            <p:childTnLst>
                              <p:par>
                                <p:cTn id="9" presetID="52"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Scale>
                                      <p:cBhvr>
                                        <p:cTn id="11" dur="1000" decel="50000" fill="hold">
                                          <p:stCondLst>
                                            <p:cond delay="0"/>
                                          </p:stCondLst>
                                        </p:cTn>
                                        <p:tgtEl>
                                          <p:spTgt spid="3">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3">
                                            <p:txEl>
                                              <p:pRg st="1" end="1"/>
                                            </p:txEl>
                                          </p:spTgt>
                                        </p:tgtEl>
                                        <p:attrNameLst>
                                          <p:attrName>ppt_x</p:attrName>
                                          <p:attrName>ppt_y</p:attrName>
                                        </p:attrNameLst>
                                      </p:cBhvr>
                                    </p:animMotion>
                                    <p:animEffect transition="in" filter="fade">
                                      <p:cBhvr>
                                        <p:cTn id="13" dur="1000"/>
                                        <p:tgtEl>
                                          <p:spTgt spid="3">
                                            <p:txEl>
                                              <p:pRg st="1" end="1"/>
                                            </p:txEl>
                                          </p:spTgt>
                                        </p:tgtEl>
                                      </p:cBhvr>
                                    </p:animEffect>
                                  </p:childTnLst>
                                </p:cTn>
                              </p:par>
                            </p:childTnLst>
                          </p:cTn>
                        </p:par>
                        <p:par>
                          <p:cTn id="14" fill="hold">
                            <p:stCondLst>
                              <p:cond delay="1500"/>
                            </p:stCondLst>
                            <p:childTnLst>
                              <p:par>
                                <p:cTn id="15" presetID="52" presetClass="entr" presetSubtype="0" fill="hold" nodeType="after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Scale>
                                      <p:cBhvr>
                                        <p:cTn id="17" dur="1000" decel="50000" fill="hold">
                                          <p:stCondLst>
                                            <p:cond delay="0"/>
                                          </p:stCondLst>
                                        </p:cTn>
                                        <p:tgtEl>
                                          <p:spTgt spid="3">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3">
                                            <p:txEl>
                                              <p:pRg st="2" end="2"/>
                                            </p:txEl>
                                          </p:spTgt>
                                        </p:tgtEl>
                                        <p:attrNameLst>
                                          <p:attrName>ppt_x</p:attrName>
                                          <p:attrName>ppt_y</p:attrName>
                                        </p:attrNameLst>
                                      </p:cBhvr>
                                    </p:animMotion>
                                    <p:animEffect transition="in" filter="fade">
                                      <p:cBhvr>
                                        <p:cTn id="19" dur="1000"/>
                                        <p:tgtEl>
                                          <p:spTgt spid="3">
                                            <p:txEl>
                                              <p:pRg st="2" end="2"/>
                                            </p:txEl>
                                          </p:spTgt>
                                        </p:tgtEl>
                                      </p:cBhvr>
                                    </p:animEffect>
                                  </p:childTnLst>
                                </p:cTn>
                              </p:par>
                            </p:childTnLst>
                          </p:cTn>
                        </p:par>
                        <p:par>
                          <p:cTn id="20" fill="hold">
                            <p:stCondLst>
                              <p:cond delay="2500"/>
                            </p:stCondLst>
                            <p:childTnLst>
                              <p:par>
                                <p:cTn id="21" presetID="52" presetClass="entr" presetSubtype="0" fill="hold"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Scale>
                                      <p:cBhvr>
                                        <p:cTn id="23" dur="1000" decel="50000" fill="hold">
                                          <p:stCondLst>
                                            <p:cond delay="0"/>
                                          </p:stCondLst>
                                        </p:cTn>
                                        <p:tgtEl>
                                          <p:spTgt spid="3">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3">
                                            <p:txEl>
                                              <p:pRg st="3" end="3"/>
                                            </p:txEl>
                                          </p:spTgt>
                                        </p:tgtEl>
                                        <p:attrNameLst>
                                          <p:attrName>ppt_x</p:attrName>
                                          <p:attrName>ppt_y</p:attrName>
                                        </p:attrNameLst>
                                      </p:cBhvr>
                                    </p:animMotion>
                                    <p:animEffect transition="in" filter="fade">
                                      <p:cBhvr>
                                        <p:cTn id="25" dur="1000"/>
                                        <p:tgtEl>
                                          <p:spTgt spid="3">
                                            <p:txEl>
                                              <p:pRg st="3" end="3"/>
                                            </p:txEl>
                                          </p:spTgt>
                                        </p:tgtEl>
                                      </p:cBhvr>
                                    </p:animEffect>
                                  </p:childTnLst>
                                </p:cTn>
                              </p:par>
                            </p:childTnLst>
                          </p:cTn>
                        </p:par>
                        <p:par>
                          <p:cTn id="26" fill="hold">
                            <p:stCondLst>
                              <p:cond delay="3500"/>
                            </p:stCondLst>
                            <p:childTnLst>
                              <p:par>
                                <p:cTn id="27" presetID="52" presetClass="entr" presetSubtype="0" fill="hold" nodeType="after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Scale>
                                      <p:cBhvr>
                                        <p:cTn id="29" dur="1000" decel="50000" fill="hold">
                                          <p:stCondLst>
                                            <p:cond delay="0"/>
                                          </p:stCondLst>
                                        </p:cTn>
                                        <p:tgtEl>
                                          <p:spTgt spid="3">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3">
                                            <p:txEl>
                                              <p:pRg st="4" end="4"/>
                                            </p:txEl>
                                          </p:spTgt>
                                        </p:tgtEl>
                                        <p:attrNameLst>
                                          <p:attrName>ppt_x</p:attrName>
                                          <p:attrName>ppt_y</p:attrName>
                                        </p:attrNameLst>
                                      </p:cBhvr>
                                    </p:animMotion>
                                    <p:animEffect transition="in" filter="fade">
                                      <p:cBhvr>
                                        <p:cTn id="31" dur="1000"/>
                                        <p:tgtEl>
                                          <p:spTgt spid="3">
                                            <p:txEl>
                                              <p:pRg st="4" end="4"/>
                                            </p:txEl>
                                          </p:spTgt>
                                        </p:tgtEl>
                                      </p:cBhvr>
                                    </p:animEffect>
                                  </p:childTnLst>
                                </p:cTn>
                              </p:par>
                            </p:childTnLst>
                          </p:cTn>
                        </p:par>
                        <p:par>
                          <p:cTn id="32" fill="hold">
                            <p:stCondLst>
                              <p:cond delay="4500"/>
                            </p:stCondLst>
                            <p:childTnLst>
                              <p:par>
                                <p:cTn id="33" presetID="52" presetClass="entr" presetSubtype="0" fill="hold" nodeType="after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Scale>
                                      <p:cBhvr>
                                        <p:cTn id="35" dur="1000" decel="50000" fill="hold">
                                          <p:stCondLst>
                                            <p:cond delay="0"/>
                                          </p:stCondLst>
                                        </p:cTn>
                                        <p:tgtEl>
                                          <p:spTgt spid="3">
                                            <p:txEl>
                                              <p:pRg st="5" end="5"/>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3">
                                            <p:txEl>
                                              <p:pRg st="5" end="5"/>
                                            </p:txEl>
                                          </p:spTgt>
                                        </p:tgtEl>
                                        <p:attrNameLst>
                                          <p:attrName>ppt_x</p:attrName>
                                          <p:attrName>ppt_y</p:attrName>
                                        </p:attrNameLst>
                                      </p:cBhvr>
                                    </p:animMotion>
                                    <p:animEffect transition="in" filter="fade">
                                      <p:cBhvr>
                                        <p:cTn id="37" dur="1000"/>
                                        <p:tgtEl>
                                          <p:spTgt spid="3">
                                            <p:txEl>
                                              <p:pRg st="5" end="5"/>
                                            </p:txEl>
                                          </p:spTgt>
                                        </p:tgtEl>
                                      </p:cBhvr>
                                    </p:animEffect>
                                  </p:childTnLst>
                                </p:cTn>
                              </p:par>
                              <p:par>
                                <p:cTn id="38" presetID="52" presetClass="entr" presetSubtype="0" fill="hold" nodeType="withEffect">
                                  <p:stCondLst>
                                    <p:cond delay="0"/>
                                  </p:stCondLst>
                                  <p:childTnLst>
                                    <p:set>
                                      <p:cBhvr>
                                        <p:cTn id="39" dur="1" fill="hold">
                                          <p:stCondLst>
                                            <p:cond delay="0"/>
                                          </p:stCondLst>
                                        </p:cTn>
                                        <p:tgtEl>
                                          <p:spTgt spid="3">
                                            <p:txEl>
                                              <p:pRg st="6" end="6"/>
                                            </p:txEl>
                                          </p:spTgt>
                                        </p:tgtEl>
                                        <p:attrNameLst>
                                          <p:attrName>style.visibility</p:attrName>
                                        </p:attrNameLst>
                                      </p:cBhvr>
                                      <p:to>
                                        <p:strVal val="visible"/>
                                      </p:to>
                                    </p:set>
                                    <p:animScale>
                                      <p:cBhvr>
                                        <p:cTn id="40" dur="1000" decel="50000" fill="hold">
                                          <p:stCondLst>
                                            <p:cond delay="0"/>
                                          </p:stCondLst>
                                        </p:cTn>
                                        <p:tgtEl>
                                          <p:spTgt spid="3">
                                            <p:txEl>
                                              <p:pRg st="6" end="6"/>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3">
                                            <p:txEl>
                                              <p:pRg st="6" end="6"/>
                                            </p:txEl>
                                          </p:spTgt>
                                        </p:tgtEl>
                                        <p:attrNameLst>
                                          <p:attrName>ppt_x</p:attrName>
                                          <p:attrName>ppt_y</p:attrName>
                                        </p:attrNameLst>
                                      </p:cBhvr>
                                    </p:animMotion>
                                    <p:animEffect transition="in" filter="fade">
                                      <p:cBhvr>
                                        <p:cTn id="42" dur="1000"/>
                                        <p:tgtEl>
                                          <p:spTgt spid="3">
                                            <p:txEl>
                                              <p:pRg st="6" end="6"/>
                                            </p:txEl>
                                          </p:spTgt>
                                        </p:tgtEl>
                                      </p:cBhvr>
                                    </p:animEffect>
                                  </p:childTnLst>
                                </p:cTn>
                              </p:par>
                              <p:par>
                                <p:cTn id="43" presetID="52" presetClass="entr" presetSubtype="0" fill="hold" nodeType="with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animScale>
                                      <p:cBhvr>
                                        <p:cTn id="45" dur="1000" decel="50000" fill="hold">
                                          <p:stCondLst>
                                            <p:cond delay="0"/>
                                          </p:stCondLst>
                                        </p:cTn>
                                        <p:tgtEl>
                                          <p:spTgt spid="3">
                                            <p:txEl>
                                              <p:pRg st="7" end="7"/>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1000" decel="50000" fill="hold">
                                          <p:stCondLst>
                                            <p:cond delay="0"/>
                                          </p:stCondLst>
                                        </p:cTn>
                                        <p:tgtEl>
                                          <p:spTgt spid="3">
                                            <p:txEl>
                                              <p:pRg st="7" end="7"/>
                                            </p:txEl>
                                          </p:spTgt>
                                        </p:tgtEl>
                                        <p:attrNameLst>
                                          <p:attrName>ppt_x</p:attrName>
                                          <p:attrName>ppt_y</p:attrName>
                                        </p:attrNameLst>
                                      </p:cBhvr>
                                    </p:animMotion>
                                    <p:animEffect transition="in" filter="fade">
                                      <p:cBhvr>
                                        <p:cTn id="47" dur="1000"/>
                                        <p:tgtEl>
                                          <p:spTgt spid="3">
                                            <p:txEl>
                                              <p:pRg st="7" end="7"/>
                                            </p:txEl>
                                          </p:spTgt>
                                        </p:tgtEl>
                                      </p:cBhvr>
                                    </p:animEffect>
                                  </p:childTnLst>
                                </p:cTn>
                              </p:par>
                            </p:childTnLst>
                          </p:cTn>
                        </p:par>
                        <p:par>
                          <p:cTn id="48" fill="hold">
                            <p:stCondLst>
                              <p:cond delay="5500"/>
                            </p:stCondLst>
                            <p:childTnLst>
                              <p:par>
                                <p:cTn id="49" presetID="52" presetClass="entr" presetSubtype="0" fill="hold" nodeType="afterEffect">
                                  <p:stCondLst>
                                    <p:cond delay="0"/>
                                  </p:stCondLst>
                                  <p:childTnLst>
                                    <p:set>
                                      <p:cBhvr>
                                        <p:cTn id="50" dur="1" fill="hold">
                                          <p:stCondLst>
                                            <p:cond delay="0"/>
                                          </p:stCondLst>
                                        </p:cTn>
                                        <p:tgtEl>
                                          <p:spTgt spid="3">
                                            <p:txEl>
                                              <p:pRg st="8" end="8"/>
                                            </p:txEl>
                                          </p:spTgt>
                                        </p:tgtEl>
                                        <p:attrNameLst>
                                          <p:attrName>style.visibility</p:attrName>
                                        </p:attrNameLst>
                                      </p:cBhvr>
                                      <p:to>
                                        <p:strVal val="visible"/>
                                      </p:to>
                                    </p:set>
                                    <p:animScale>
                                      <p:cBhvr>
                                        <p:cTn id="51" dur="1000" decel="50000" fill="hold">
                                          <p:stCondLst>
                                            <p:cond delay="0"/>
                                          </p:stCondLst>
                                        </p:cTn>
                                        <p:tgtEl>
                                          <p:spTgt spid="3">
                                            <p:txEl>
                                              <p:pRg st="8" end="8"/>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3">
                                            <p:txEl>
                                              <p:pRg st="8" end="8"/>
                                            </p:txEl>
                                          </p:spTgt>
                                        </p:tgtEl>
                                        <p:attrNameLst>
                                          <p:attrName>ppt_x</p:attrName>
                                          <p:attrName>ppt_y</p:attrName>
                                        </p:attrNameLst>
                                      </p:cBhvr>
                                    </p:animMotion>
                                    <p:animEffect transition="in" filter="fade">
                                      <p:cBhvr>
                                        <p:cTn id="53" dur="1000"/>
                                        <p:tgtEl>
                                          <p:spTgt spid="3">
                                            <p:txEl>
                                              <p:pRg st="8" end="8"/>
                                            </p:txEl>
                                          </p:spTgt>
                                        </p:tgtEl>
                                      </p:cBhvr>
                                    </p:animEffect>
                                  </p:childTnLst>
                                </p:cTn>
                              </p:par>
                              <p:par>
                                <p:cTn id="54" presetID="52" presetClass="entr" presetSubtype="0" fill="hold" nodeType="withEffect">
                                  <p:stCondLst>
                                    <p:cond delay="0"/>
                                  </p:stCondLst>
                                  <p:childTnLst>
                                    <p:set>
                                      <p:cBhvr>
                                        <p:cTn id="55" dur="1" fill="hold">
                                          <p:stCondLst>
                                            <p:cond delay="0"/>
                                          </p:stCondLst>
                                        </p:cTn>
                                        <p:tgtEl>
                                          <p:spTgt spid="3">
                                            <p:txEl>
                                              <p:pRg st="9" end="9"/>
                                            </p:txEl>
                                          </p:spTgt>
                                        </p:tgtEl>
                                        <p:attrNameLst>
                                          <p:attrName>style.visibility</p:attrName>
                                        </p:attrNameLst>
                                      </p:cBhvr>
                                      <p:to>
                                        <p:strVal val="visible"/>
                                      </p:to>
                                    </p:set>
                                    <p:animScale>
                                      <p:cBhvr>
                                        <p:cTn id="56" dur="1000" decel="50000" fill="hold">
                                          <p:stCondLst>
                                            <p:cond delay="0"/>
                                          </p:stCondLst>
                                        </p:cTn>
                                        <p:tgtEl>
                                          <p:spTgt spid="3">
                                            <p:txEl>
                                              <p:pRg st="9" end="9"/>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1000" decel="50000" fill="hold">
                                          <p:stCondLst>
                                            <p:cond delay="0"/>
                                          </p:stCondLst>
                                        </p:cTn>
                                        <p:tgtEl>
                                          <p:spTgt spid="3">
                                            <p:txEl>
                                              <p:pRg st="9" end="9"/>
                                            </p:txEl>
                                          </p:spTgt>
                                        </p:tgtEl>
                                        <p:attrNameLst>
                                          <p:attrName>ppt_x</p:attrName>
                                          <p:attrName>ppt_y</p:attrName>
                                        </p:attrNameLst>
                                      </p:cBhvr>
                                    </p:animMotion>
                                    <p:animEffect transition="in" filter="fade">
                                      <p:cBhvr>
                                        <p:cTn id="58" dur="1000"/>
                                        <p:tgtEl>
                                          <p:spTgt spid="3">
                                            <p:txEl>
                                              <p:pRg st="9" end="9"/>
                                            </p:txEl>
                                          </p:spTgt>
                                        </p:tgtEl>
                                      </p:cBhvr>
                                    </p:animEffect>
                                  </p:childTnLst>
                                </p:cTn>
                              </p:par>
                              <p:par>
                                <p:cTn id="59" presetID="52" presetClass="entr" presetSubtype="0" fill="hold" nodeType="withEffect">
                                  <p:stCondLst>
                                    <p:cond delay="0"/>
                                  </p:stCondLst>
                                  <p:childTnLst>
                                    <p:set>
                                      <p:cBhvr>
                                        <p:cTn id="60" dur="1" fill="hold">
                                          <p:stCondLst>
                                            <p:cond delay="0"/>
                                          </p:stCondLst>
                                        </p:cTn>
                                        <p:tgtEl>
                                          <p:spTgt spid="3">
                                            <p:txEl>
                                              <p:pRg st="10" end="10"/>
                                            </p:txEl>
                                          </p:spTgt>
                                        </p:tgtEl>
                                        <p:attrNameLst>
                                          <p:attrName>style.visibility</p:attrName>
                                        </p:attrNameLst>
                                      </p:cBhvr>
                                      <p:to>
                                        <p:strVal val="visible"/>
                                      </p:to>
                                    </p:set>
                                    <p:animScale>
                                      <p:cBhvr>
                                        <p:cTn id="61" dur="1000" decel="50000" fill="hold">
                                          <p:stCondLst>
                                            <p:cond delay="0"/>
                                          </p:stCondLst>
                                        </p:cTn>
                                        <p:tgtEl>
                                          <p:spTgt spid="3">
                                            <p:txEl>
                                              <p:pRg st="10" end="1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2" dur="1000" decel="50000" fill="hold">
                                          <p:stCondLst>
                                            <p:cond delay="0"/>
                                          </p:stCondLst>
                                        </p:cTn>
                                        <p:tgtEl>
                                          <p:spTgt spid="3">
                                            <p:txEl>
                                              <p:pRg st="10" end="10"/>
                                            </p:txEl>
                                          </p:spTgt>
                                        </p:tgtEl>
                                        <p:attrNameLst>
                                          <p:attrName>ppt_x</p:attrName>
                                          <p:attrName>ppt_y</p:attrName>
                                        </p:attrNameLst>
                                      </p:cBhvr>
                                    </p:animMotion>
                                    <p:animEffect transition="in" filter="fade">
                                      <p:cBhvr>
                                        <p:cTn id="63" dur="1000"/>
                                        <p:tgtEl>
                                          <p:spTgt spid="3">
                                            <p:txEl>
                                              <p:pRg st="10" end="10"/>
                                            </p:txEl>
                                          </p:spTgt>
                                        </p:tgtEl>
                                      </p:cBhvr>
                                    </p:animEffect>
                                  </p:childTnLst>
                                </p:cTn>
                              </p:par>
                            </p:childTnLst>
                          </p:cTn>
                        </p:par>
                        <p:par>
                          <p:cTn id="64" fill="hold">
                            <p:stCondLst>
                              <p:cond delay="6500"/>
                            </p:stCondLst>
                            <p:childTnLst>
                              <p:par>
                                <p:cTn id="65" presetID="52" presetClass="entr" presetSubtype="0" fill="hold" nodeType="afterEffect">
                                  <p:stCondLst>
                                    <p:cond delay="0"/>
                                  </p:stCondLst>
                                  <p:childTnLst>
                                    <p:set>
                                      <p:cBhvr>
                                        <p:cTn id="66" dur="1" fill="hold">
                                          <p:stCondLst>
                                            <p:cond delay="0"/>
                                          </p:stCondLst>
                                        </p:cTn>
                                        <p:tgtEl>
                                          <p:spTgt spid="3">
                                            <p:txEl>
                                              <p:pRg st="11" end="11"/>
                                            </p:txEl>
                                          </p:spTgt>
                                        </p:tgtEl>
                                        <p:attrNameLst>
                                          <p:attrName>style.visibility</p:attrName>
                                        </p:attrNameLst>
                                      </p:cBhvr>
                                      <p:to>
                                        <p:strVal val="visible"/>
                                      </p:to>
                                    </p:set>
                                    <p:animScale>
                                      <p:cBhvr>
                                        <p:cTn id="67" dur="1000" decel="50000" fill="hold">
                                          <p:stCondLst>
                                            <p:cond delay="0"/>
                                          </p:stCondLst>
                                        </p:cTn>
                                        <p:tgtEl>
                                          <p:spTgt spid="3">
                                            <p:txEl>
                                              <p:pRg st="11" end="1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8" dur="1000" decel="50000" fill="hold">
                                          <p:stCondLst>
                                            <p:cond delay="0"/>
                                          </p:stCondLst>
                                        </p:cTn>
                                        <p:tgtEl>
                                          <p:spTgt spid="3">
                                            <p:txEl>
                                              <p:pRg st="11" end="11"/>
                                            </p:txEl>
                                          </p:spTgt>
                                        </p:tgtEl>
                                        <p:attrNameLst>
                                          <p:attrName>ppt_x</p:attrName>
                                          <p:attrName>ppt_y</p:attrName>
                                        </p:attrNameLst>
                                      </p:cBhvr>
                                    </p:animMotion>
                                    <p:animEffect transition="in" filter="fade">
                                      <p:cBhvr>
                                        <p:cTn id="69" dur="1000"/>
                                        <p:tgtEl>
                                          <p:spTgt spid="3">
                                            <p:txEl>
                                              <p:pRg st="11" end="11"/>
                                            </p:txEl>
                                          </p:spTgt>
                                        </p:tgtEl>
                                      </p:cBhvr>
                                    </p:animEffect>
                                  </p:childTnLst>
                                </p:cTn>
                              </p:par>
                              <p:par>
                                <p:cTn id="70" presetID="52" presetClass="entr" presetSubtype="0" fill="hold" nodeType="withEffect">
                                  <p:stCondLst>
                                    <p:cond delay="0"/>
                                  </p:stCondLst>
                                  <p:childTnLst>
                                    <p:set>
                                      <p:cBhvr>
                                        <p:cTn id="71" dur="1" fill="hold">
                                          <p:stCondLst>
                                            <p:cond delay="0"/>
                                          </p:stCondLst>
                                        </p:cTn>
                                        <p:tgtEl>
                                          <p:spTgt spid="3">
                                            <p:txEl>
                                              <p:pRg st="12" end="12"/>
                                            </p:txEl>
                                          </p:spTgt>
                                        </p:tgtEl>
                                        <p:attrNameLst>
                                          <p:attrName>style.visibility</p:attrName>
                                        </p:attrNameLst>
                                      </p:cBhvr>
                                      <p:to>
                                        <p:strVal val="visible"/>
                                      </p:to>
                                    </p:set>
                                    <p:animScale>
                                      <p:cBhvr>
                                        <p:cTn id="72" dur="1000" decel="50000" fill="hold">
                                          <p:stCondLst>
                                            <p:cond delay="0"/>
                                          </p:stCondLst>
                                        </p:cTn>
                                        <p:tgtEl>
                                          <p:spTgt spid="3">
                                            <p:txEl>
                                              <p:pRg st="12" end="1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3" dur="1000" decel="50000" fill="hold">
                                          <p:stCondLst>
                                            <p:cond delay="0"/>
                                          </p:stCondLst>
                                        </p:cTn>
                                        <p:tgtEl>
                                          <p:spTgt spid="3">
                                            <p:txEl>
                                              <p:pRg st="12" end="12"/>
                                            </p:txEl>
                                          </p:spTgt>
                                        </p:tgtEl>
                                        <p:attrNameLst>
                                          <p:attrName>ppt_x</p:attrName>
                                          <p:attrName>ppt_y</p:attrName>
                                        </p:attrNameLst>
                                      </p:cBhvr>
                                    </p:animMotion>
                                    <p:animEffect transition="in" filter="fade">
                                      <p:cBhvr>
                                        <p:cTn id="74" dur="1000"/>
                                        <p:tgtEl>
                                          <p:spTgt spid="3">
                                            <p:txEl>
                                              <p:pRg st="12" end="12"/>
                                            </p:txEl>
                                          </p:spTgt>
                                        </p:tgtEl>
                                      </p:cBhvr>
                                    </p:animEffect>
                                  </p:childTnLst>
                                </p:cTn>
                              </p:par>
                              <p:par>
                                <p:cTn id="75" presetID="52" presetClass="entr" presetSubtype="0" fill="hold" nodeType="withEffect">
                                  <p:stCondLst>
                                    <p:cond delay="0"/>
                                  </p:stCondLst>
                                  <p:childTnLst>
                                    <p:set>
                                      <p:cBhvr>
                                        <p:cTn id="76" dur="1" fill="hold">
                                          <p:stCondLst>
                                            <p:cond delay="0"/>
                                          </p:stCondLst>
                                        </p:cTn>
                                        <p:tgtEl>
                                          <p:spTgt spid="3">
                                            <p:txEl>
                                              <p:pRg st="13" end="13"/>
                                            </p:txEl>
                                          </p:spTgt>
                                        </p:tgtEl>
                                        <p:attrNameLst>
                                          <p:attrName>style.visibility</p:attrName>
                                        </p:attrNameLst>
                                      </p:cBhvr>
                                      <p:to>
                                        <p:strVal val="visible"/>
                                      </p:to>
                                    </p:set>
                                    <p:animScale>
                                      <p:cBhvr>
                                        <p:cTn id="77" dur="1000" decel="50000" fill="hold">
                                          <p:stCondLst>
                                            <p:cond delay="0"/>
                                          </p:stCondLst>
                                        </p:cTn>
                                        <p:tgtEl>
                                          <p:spTgt spid="3">
                                            <p:txEl>
                                              <p:pRg st="13" end="1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8" dur="1000" decel="50000" fill="hold">
                                          <p:stCondLst>
                                            <p:cond delay="0"/>
                                          </p:stCondLst>
                                        </p:cTn>
                                        <p:tgtEl>
                                          <p:spTgt spid="3">
                                            <p:txEl>
                                              <p:pRg st="13" end="13"/>
                                            </p:txEl>
                                          </p:spTgt>
                                        </p:tgtEl>
                                        <p:attrNameLst>
                                          <p:attrName>ppt_x</p:attrName>
                                          <p:attrName>ppt_y</p:attrName>
                                        </p:attrNameLst>
                                      </p:cBhvr>
                                    </p:animMotion>
                                    <p:animEffect transition="in" filter="fade">
                                      <p:cBhvr>
                                        <p:cTn id="79" dur="1000"/>
                                        <p:tgtEl>
                                          <p:spTgt spid="3">
                                            <p:txEl>
                                              <p:pRg st="13" end="13"/>
                                            </p:txEl>
                                          </p:spTgt>
                                        </p:tgtEl>
                                      </p:cBhvr>
                                    </p:animEffect>
                                  </p:childTnLst>
                                </p:cTn>
                              </p:par>
                            </p:childTnLst>
                          </p:cTn>
                        </p:par>
                        <p:par>
                          <p:cTn id="80" fill="hold">
                            <p:stCondLst>
                              <p:cond delay="7500"/>
                            </p:stCondLst>
                            <p:childTnLst>
                              <p:par>
                                <p:cTn id="81" presetID="52" presetClass="entr" presetSubtype="0" fill="hold" nodeType="afterEffect">
                                  <p:stCondLst>
                                    <p:cond delay="0"/>
                                  </p:stCondLst>
                                  <p:childTnLst>
                                    <p:set>
                                      <p:cBhvr>
                                        <p:cTn id="82" dur="1" fill="hold">
                                          <p:stCondLst>
                                            <p:cond delay="0"/>
                                          </p:stCondLst>
                                        </p:cTn>
                                        <p:tgtEl>
                                          <p:spTgt spid="3">
                                            <p:txEl>
                                              <p:pRg st="14" end="14"/>
                                            </p:txEl>
                                          </p:spTgt>
                                        </p:tgtEl>
                                        <p:attrNameLst>
                                          <p:attrName>style.visibility</p:attrName>
                                        </p:attrNameLst>
                                      </p:cBhvr>
                                      <p:to>
                                        <p:strVal val="visible"/>
                                      </p:to>
                                    </p:set>
                                    <p:animScale>
                                      <p:cBhvr>
                                        <p:cTn id="83" dur="1000" decel="50000" fill="hold">
                                          <p:stCondLst>
                                            <p:cond delay="0"/>
                                          </p:stCondLst>
                                        </p:cTn>
                                        <p:tgtEl>
                                          <p:spTgt spid="3">
                                            <p:txEl>
                                              <p:pRg st="14" end="1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4" dur="1000" decel="50000" fill="hold">
                                          <p:stCondLst>
                                            <p:cond delay="0"/>
                                          </p:stCondLst>
                                        </p:cTn>
                                        <p:tgtEl>
                                          <p:spTgt spid="3">
                                            <p:txEl>
                                              <p:pRg st="14" end="14"/>
                                            </p:txEl>
                                          </p:spTgt>
                                        </p:tgtEl>
                                        <p:attrNameLst>
                                          <p:attrName>ppt_x</p:attrName>
                                          <p:attrName>ppt_y</p:attrName>
                                        </p:attrNameLst>
                                      </p:cBhvr>
                                    </p:animMotion>
                                    <p:animEffect transition="in" filter="fade">
                                      <p:cBhvr>
                                        <p:cTn id="85" dur="1000"/>
                                        <p:tgtEl>
                                          <p:spTgt spid="3">
                                            <p:txEl>
                                              <p:pRg st="14" end="14"/>
                                            </p:txEl>
                                          </p:spTgt>
                                        </p:tgtEl>
                                      </p:cBhvr>
                                    </p:animEffect>
                                  </p:childTnLst>
                                </p:cTn>
                              </p:par>
                              <p:par>
                                <p:cTn id="86" presetID="52" presetClass="entr" presetSubtype="0" fill="hold" nodeType="withEffect">
                                  <p:stCondLst>
                                    <p:cond delay="0"/>
                                  </p:stCondLst>
                                  <p:childTnLst>
                                    <p:set>
                                      <p:cBhvr>
                                        <p:cTn id="87" dur="1" fill="hold">
                                          <p:stCondLst>
                                            <p:cond delay="0"/>
                                          </p:stCondLst>
                                        </p:cTn>
                                        <p:tgtEl>
                                          <p:spTgt spid="3">
                                            <p:txEl>
                                              <p:pRg st="15" end="15"/>
                                            </p:txEl>
                                          </p:spTgt>
                                        </p:tgtEl>
                                        <p:attrNameLst>
                                          <p:attrName>style.visibility</p:attrName>
                                        </p:attrNameLst>
                                      </p:cBhvr>
                                      <p:to>
                                        <p:strVal val="visible"/>
                                      </p:to>
                                    </p:set>
                                    <p:animScale>
                                      <p:cBhvr>
                                        <p:cTn id="88" dur="1000" decel="50000" fill="hold">
                                          <p:stCondLst>
                                            <p:cond delay="0"/>
                                          </p:stCondLst>
                                        </p:cTn>
                                        <p:tgtEl>
                                          <p:spTgt spid="3">
                                            <p:txEl>
                                              <p:pRg st="15" end="15"/>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9" dur="1000" decel="50000" fill="hold">
                                          <p:stCondLst>
                                            <p:cond delay="0"/>
                                          </p:stCondLst>
                                        </p:cTn>
                                        <p:tgtEl>
                                          <p:spTgt spid="3">
                                            <p:txEl>
                                              <p:pRg st="15" end="15"/>
                                            </p:txEl>
                                          </p:spTgt>
                                        </p:tgtEl>
                                        <p:attrNameLst>
                                          <p:attrName>ppt_x</p:attrName>
                                          <p:attrName>ppt_y</p:attrName>
                                        </p:attrNameLst>
                                      </p:cBhvr>
                                    </p:animMotion>
                                    <p:animEffect transition="in" filter="fade">
                                      <p:cBhvr>
                                        <p:cTn id="90" dur="1000"/>
                                        <p:tgtEl>
                                          <p:spTgt spid="3">
                                            <p:txEl>
                                              <p:pRg st="15" end="15"/>
                                            </p:txEl>
                                          </p:spTgt>
                                        </p:tgtEl>
                                      </p:cBhvr>
                                    </p:animEffect>
                                  </p:childTnLst>
                                </p:cTn>
                              </p:par>
                              <p:par>
                                <p:cTn id="91" presetID="52" presetClass="entr" presetSubtype="0" fill="hold" nodeType="withEffect">
                                  <p:stCondLst>
                                    <p:cond delay="0"/>
                                  </p:stCondLst>
                                  <p:childTnLst>
                                    <p:set>
                                      <p:cBhvr>
                                        <p:cTn id="92" dur="1" fill="hold">
                                          <p:stCondLst>
                                            <p:cond delay="0"/>
                                          </p:stCondLst>
                                        </p:cTn>
                                        <p:tgtEl>
                                          <p:spTgt spid="3">
                                            <p:txEl>
                                              <p:pRg st="16" end="16"/>
                                            </p:txEl>
                                          </p:spTgt>
                                        </p:tgtEl>
                                        <p:attrNameLst>
                                          <p:attrName>style.visibility</p:attrName>
                                        </p:attrNameLst>
                                      </p:cBhvr>
                                      <p:to>
                                        <p:strVal val="visible"/>
                                      </p:to>
                                    </p:set>
                                    <p:animScale>
                                      <p:cBhvr>
                                        <p:cTn id="93" dur="1000" decel="50000" fill="hold">
                                          <p:stCondLst>
                                            <p:cond delay="0"/>
                                          </p:stCondLst>
                                        </p:cTn>
                                        <p:tgtEl>
                                          <p:spTgt spid="3">
                                            <p:txEl>
                                              <p:pRg st="16" end="16"/>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4" dur="1000" decel="50000" fill="hold">
                                          <p:stCondLst>
                                            <p:cond delay="0"/>
                                          </p:stCondLst>
                                        </p:cTn>
                                        <p:tgtEl>
                                          <p:spTgt spid="3">
                                            <p:txEl>
                                              <p:pRg st="16" end="16"/>
                                            </p:txEl>
                                          </p:spTgt>
                                        </p:tgtEl>
                                        <p:attrNameLst>
                                          <p:attrName>ppt_x</p:attrName>
                                          <p:attrName>ppt_y</p:attrName>
                                        </p:attrNameLst>
                                      </p:cBhvr>
                                    </p:animMotion>
                                    <p:animEffect transition="in" filter="fade">
                                      <p:cBhvr>
                                        <p:cTn id="95" dur="1000"/>
                                        <p:tgtEl>
                                          <p:spTgt spid="3">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el-GR"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r>
            <a:br>
              <a:rPr lang="el-GR"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br>
            <a:r>
              <a:rPr lang="el-GR"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r>
            <a:br>
              <a:rPr lang="el-GR"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br>
            <a:r>
              <a:rPr lang="el-GR"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onotype Corsiva" pitchFamily="66" charset="0"/>
              </a:rPr>
              <a:t>2) ΣΕΞΙΣΜΟΣ</a:t>
            </a:r>
            <a:r>
              <a:rPr lang="el-GR" sz="3200"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r>
            <a:br>
              <a:rPr lang="el-GR" sz="3200"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br>
            <a:endParaRPr lang="el-GR"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Content Placeholder 2"/>
          <p:cNvSpPr>
            <a:spLocks noGrp="1"/>
          </p:cNvSpPr>
          <p:nvPr>
            <p:ph idx="1"/>
          </p:nvPr>
        </p:nvSpPr>
        <p:spPr/>
        <p:txBody>
          <a:bodyPr>
            <a:normAutofit fontScale="92500" lnSpcReduction="20000"/>
          </a:bodyPr>
          <a:lstStyle/>
          <a:p>
            <a:pPr marL="0" indent="0">
              <a:buNone/>
            </a:pPr>
            <a:r>
              <a:rPr lang="el-GR" dirty="0">
                <a:latin typeface="Monotype Corsiva" pitchFamily="66" charset="0"/>
              </a:rPr>
              <a:t> </a:t>
            </a:r>
            <a:r>
              <a:rPr lang="el-GR" dirty="0" smtClean="0">
                <a:latin typeface="Monotype Corsiva" pitchFamily="66" charset="0"/>
              </a:rPr>
              <a:t> </a:t>
            </a:r>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Ο </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όρος ‘’σεξισμός’’ είναι η νοοτροπία διακρίσεων εις βάρος του γυναικείου φύλου και των κοινωνικά καθιερωμένων ρόλων αντρών και γυναικών. Βιώνεται από δισεκατομμύρια γυναίκες ,σε ανεπτυγμένες χώρες και μη, με διαφορετικό τρόπο.</a:t>
            </a:r>
          </a:p>
          <a:p>
            <a:pPr marL="0" indent="0">
              <a:buNone/>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a:t>
            </a:r>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Καθοριστικό </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ρόλο στην διαιώνιση και εμπέδωση των σεξιστικών στερεοτύπων  διαδραματίζουν τα Μέσα Μαζικής Ενημέρωσης.Οι γυναίκες,ως θύματα αυτής </a:t>
            </a:r>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της</a:t>
            </a:r>
            <a:r>
              <a:rPr lang="en-US"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a:t>
            </a:r>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διαδικασίας </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έχουν συνεχώς την ίδια εικόνα:υποταγμένες και εξαρτημένες από το ισχυρό φύλο ενώ η εξωτερική τους εμφάνιση (νέες,όμορφες,προκλητικές) παραπέμπει σε κάτι τελείως διαφορετικό από την πραγματικότητα.Το φαινόμενο αυτό είναι εμφανές στις διαφημίσεις,όπου το σώμα της (συνήθως εμφανίζονται ημίγυμνες) γίνεται αντικείμενο εκμετάλλευσης .Ωστόσο</a:t>
            </a:r>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a:t>
            </a:r>
            <a:r>
              <a:rPr lang="en-US"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a:t>
            </a:r>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τα </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πράγματα στο γραπτό τύπο ενημέρωσης δεν παρουσιάζουν βελτίωση. </a:t>
            </a:r>
          </a:p>
          <a:p>
            <a:pPr marL="0" indent="0">
              <a:buNone/>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a:t>
            </a:r>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Οι </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επιπτώσεις αφορούν το γυναικείο φύλο καθώς περιθωριοποιούνται κοινωνικά,εμφανίζουν συμπτώματα χαμηλής αυτοεκτίμησης και προσπάθουν να μοιάσουν στα πρότυπα γυναικών που προβάλλονται από τα ΜΜΕ.</a:t>
            </a:r>
          </a:p>
        </p:txBody>
      </p:sp>
    </p:spTree>
    <p:extLst>
      <p:ext uri="{BB962C8B-B14F-4D97-AF65-F5344CB8AC3E}">
        <p14:creationId xmlns:p14="http://schemas.microsoft.com/office/powerpoint/2010/main" val="3790381320"/>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1000"/>
                                        <p:tgtEl>
                                          <p:spTgt spid="2"/>
                                        </p:tgtEl>
                                      </p:cBhvr>
                                    </p:animEffect>
                                  </p:childTnLst>
                                </p:cTn>
                              </p:par>
                            </p:childTnLst>
                          </p:cTn>
                        </p:par>
                        <p:par>
                          <p:cTn id="8" fill="hold">
                            <p:stCondLst>
                              <p:cond delay="1000"/>
                            </p:stCondLst>
                            <p:childTnLst>
                              <p:par>
                                <p:cTn id="9" presetID="21" presetClass="entr" presetSubtype="1"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heel(1)">
                                      <p:cBhvr>
                                        <p:cTn id="11" dur="2000"/>
                                        <p:tgtEl>
                                          <p:spTgt spid="3">
                                            <p:txEl>
                                              <p:pRg st="0" end="0"/>
                                            </p:txEl>
                                          </p:spTgt>
                                        </p:tgtEl>
                                      </p:cBhvr>
                                    </p:animEffect>
                                  </p:childTnLst>
                                </p:cTn>
                              </p:par>
                              <p:par>
                                <p:cTn id="12" presetID="21" presetClass="entr" presetSubtype="1" fill="hold"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wheel(1)">
                                      <p:cBhvr>
                                        <p:cTn id="14" dur="2000"/>
                                        <p:tgtEl>
                                          <p:spTgt spid="3">
                                            <p:txEl>
                                              <p:pRg st="1" end="1"/>
                                            </p:txEl>
                                          </p:spTgt>
                                        </p:tgtEl>
                                      </p:cBhvr>
                                    </p:animEffect>
                                  </p:childTnLst>
                                </p:cTn>
                              </p:par>
                              <p:par>
                                <p:cTn id="15" presetID="21" presetClass="entr" presetSubtype="1"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heel(1)">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el-GR"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onotype Corsiva" pitchFamily="66" charset="0"/>
              </a:rPr>
              <a:t>Τι μπορουμε να κανουμε ;</a:t>
            </a:r>
            <a:endParaRPr lang="el-GR"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onotype Corsiva" pitchFamily="66" charset="0"/>
            </a:endParaRPr>
          </a:p>
        </p:txBody>
      </p:sp>
      <p:sp>
        <p:nvSpPr>
          <p:cNvPr id="3" name="Content Placeholder 2"/>
          <p:cNvSpPr>
            <a:spLocks noGrp="1"/>
          </p:cNvSpPr>
          <p:nvPr>
            <p:ph idx="1"/>
          </p:nvPr>
        </p:nvSpPr>
        <p:spPr/>
        <p:txBody>
          <a:bodyPr>
            <a:normAutofit/>
          </a:bodyPr>
          <a:lstStyle/>
          <a:p>
            <a:pPr marL="285750" indent="-285750">
              <a:buFont typeface="Wingdings" pitchFamily="2" charset="2"/>
              <a:buChar char="ü"/>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οφείλουμε να ''φιλτράρουμε'' τις όποιες πληροφορίες</a:t>
            </a:r>
            <a:r>
              <a:rPr lang="en-US"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δεχόμαστε από τα ΜΜΕ</a:t>
            </a:r>
          </a:p>
          <a:p>
            <a:pPr marL="285750" indent="-285750">
              <a:buFont typeface="Wingdings" pitchFamily="2" charset="2"/>
              <a:buChar char="ü"/>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πρέπει να διαθέτουμε κριτική σκέψη</a:t>
            </a:r>
          </a:p>
          <a:p>
            <a:pPr marL="285750" indent="-285750">
              <a:buFont typeface="Wingdings" pitchFamily="2" charset="2"/>
              <a:buChar char="ü"/>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να διασταυρώνουμε τις πηγές των πληροφοριών για να αποφεύγουμε την </a:t>
            </a:r>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παραπληροφόρηση</a:t>
            </a:r>
            <a:endPar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marL="285750" indent="-285750">
              <a:buFont typeface="Wingdings" pitchFamily="2" charset="2"/>
              <a:buChar char="ü"/>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με την πολύπλευρη γνώση μέσα από την αναζήτηση έγκυρων πηγών</a:t>
            </a:r>
          </a:p>
          <a:p>
            <a:pPr marL="285750" indent="-285750">
              <a:buFont typeface="Wingdings" pitchFamily="2" charset="2"/>
              <a:buChar char="ü"/>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και πρέπει να είμαστε υποψιασμένοι και </a:t>
            </a:r>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επιφυλακτικοί.</a:t>
            </a:r>
            <a:endPar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endParaRPr>
          </a:p>
          <a:p>
            <a:pPr marL="0" indent="0">
              <a:buNone/>
            </a:pPr>
            <a:endParaRPr lang="el-GR"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1952" y="4689865"/>
            <a:ext cx="2630592" cy="151216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2160" y="4509120"/>
            <a:ext cx="2499984" cy="1873658"/>
          </a:xfrm>
          <a:prstGeom prst="rect">
            <a:avLst/>
          </a:prstGeom>
          <a:noFill/>
          <a:ln>
            <a:noFill/>
          </a:ln>
          <a:effectLst>
            <a:outerShdw dist="35921" dir="2700000" algn="ctr" rotWithShape="0">
              <a:schemeClr val="bg2"/>
            </a:outerShdw>
            <a:reflection blurRad="6350" stA="52000" endA="300" endPos="3500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35344845"/>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250" autoRev="1" fill="hold">
                                          <p:stCondLst>
                                            <p:cond delay="0"/>
                                          </p:stCondLst>
                                        </p:cTn>
                                        <p:tgtEl>
                                          <p:spTgt spid="2"/>
                                        </p:tgtEl>
                                        <p:attrNameLst>
                                          <p:attrName>ppt_w</p:attrName>
                                        </p:attrNameLst>
                                      </p:cBhvr>
                                    </p:anim>
                                    <p:anim by="(#ppt_w*0.50)" calcmode="lin" valueType="num">
                                      <p:cBhvr>
                                        <p:cTn id="8" dur="250" decel="50000" autoRev="1" fill="hold">
                                          <p:stCondLst>
                                            <p:cond delay="0"/>
                                          </p:stCondLst>
                                        </p:cTn>
                                        <p:tgtEl>
                                          <p:spTgt spid="2"/>
                                        </p:tgtEl>
                                        <p:attrNameLst>
                                          <p:attrName>ppt_x</p:attrName>
                                        </p:attrNameLst>
                                      </p:cBhvr>
                                    </p:anim>
                                    <p:anim from="(-#ppt_h/2)" to="(#ppt_y)" calcmode="lin" valueType="num">
                                      <p:cBhvr>
                                        <p:cTn id="9" dur="500" fill="hold">
                                          <p:stCondLst>
                                            <p:cond delay="0"/>
                                          </p:stCondLst>
                                        </p:cTn>
                                        <p:tgtEl>
                                          <p:spTgt spid="2"/>
                                        </p:tgtEl>
                                        <p:attrNameLst>
                                          <p:attrName>ppt_y</p:attrName>
                                        </p:attrNameLst>
                                      </p:cBhvr>
                                    </p:anim>
                                    <p:animRot by="21600000">
                                      <p:cBhvr>
                                        <p:cTn id="10" dur="500" fill="hold">
                                          <p:stCondLst>
                                            <p:cond delay="0"/>
                                          </p:stCondLst>
                                        </p:cTn>
                                        <p:tgtEl>
                                          <p:spTgt spid="2"/>
                                        </p:tgtEl>
                                        <p:attrNameLst>
                                          <p:attrName>r</p:attrName>
                                        </p:attrNameLst>
                                      </p:cBhvr>
                                    </p:animRot>
                                  </p:childTnLst>
                                </p:cTn>
                              </p:par>
                            </p:childTnLst>
                          </p:cTn>
                        </p:par>
                        <p:par>
                          <p:cTn id="11" fill="hold">
                            <p:stCondLst>
                              <p:cond delay="1450"/>
                            </p:stCondLst>
                            <p:childTnLst>
                              <p:par>
                                <p:cTn id="12" presetID="41" presetClass="entr" presetSubtype="0" fill="hold" nodeType="afterEffect">
                                  <p:stCondLst>
                                    <p:cond delay="0"/>
                                  </p:stCondLst>
                                  <p:iterate type="lt">
                                    <p:tmPct val="4839"/>
                                  </p:iterate>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
                                            <p:txEl>
                                              <p:pRg st="0" end="0"/>
                                            </p:txEl>
                                          </p:spTgt>
                                        </p:tgtEl>
                                      </p:cBhvr>
                                    </p:animEffect>
                                  </p:childTnLst>
                                </p:cTn>
                              </p:par>
                            </p:childTnLst>
                          </p:cTn>
                        </p:par>
                        <p:par>
                          <p:cTn id="19" fill="hold">
                            <p:stCondLst>
                              <p:cond delay="3450"/>
                            </p:stCondLst>
                            <p:childTnLst>
                              <p:par>
                                <p:cTn id="20" presetID="41" presetClass="entr" presetSubtype="0" fill="hold" nodeType="afterEffect">
                                  <p:stCondLst>
                                    <p:cond delay="0"/>
                                  </p:stCondLst>
                                  <p:iterate type="lt">
                                    <p:tmPct val="10000"/>
                                  </p:iterate>
                                  <p:childTnLst>
                                    <p:set>
                                      <p:cBhvr>
                                        <p:cTn id="21" dur="1" fill="hold">
                                          <p:stCondLst>
                                            <p:cond delay="0"/>
                                          </p:stCondLst>
                                        </p:cTn>
                                        <p:tgtEl>
                                          <p:spTgt spid="3">
                                            <p:txEl>
                                              <p:pRg st="1" end="1"/>
                                            </p:txEl>
                                          </p:spTgt>
                                        </p:tgtEl>
                                        <p:attrNameLst>
                                          <p:attrName>style.visibility</p:attrName>
                                        </p:attrNameLst>
                                      </p:cBhvr>
                                      <p:to>
                                        <p:strVal val="visible"/>
                                      </p:to>
                                    </p:set>
                                    <p:anim calcmode="lin" valueType="num">
                                      <p:cBhvr>
                                        <p:cTn id="22"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24"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3">
                                            <p:txEl>
                                              <p:pRg st="1" end="1"/>
                                            </p:txEl>
                                          </p:spTgt>
                                        </p:tgtEl>
                                      </p:cBhvr>
                                    </p:animEffect>
                                  </p:childTnLst>
                                </p:cTn>
                              </p:par>
                            </p:childTnLst>
                          </p:cTn>
                        </p:par>
                        <p:par>
                          <p:cTn id="27" fill="hold">
                            <p:stCondLst>
                              <p:cond delay="5400"/>
                            </p:stCondLst>
                            <p:childTnLst>
                              <p:par>
                                <p:cTn id="28" presetID="41" presetClass="entr" presetSubtype="0" fill="hold" nodeType="afterEffect">
                                  <p:stCondLst>
                                    <p:cond delay="0"/>
                                  </p:stCondLst>
                                  <p:iterate type="lt">
                                    <p:tmPct val="4225"/>
                                  </p:iterate>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p:cTn id="30"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32"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3">
                                            <p:txEl>
                                              <p:pRg st="2" end="2"/>
                                            </p:txEl>
                                          </p:spTgt>
                                        </p:tgtEl>
                                      </p:cBhvr>
                                    </p:animEffect>
                                  </p:childTnLst>
                                </p:cTn>
                              </p:par>
                            </p:childTnLst>
                          </p:cTn>
                        </p:par>
                        <p:par>
                          <p:cTn id="35" fill="hold">
                            <p:stCondLst>
                              <p:cond delay="7400"/>
                            </p:stCondLst>
                            <p:childTnLst>
                              <p:par>
                                <p:cTn id="36" presetID="41" presetClass="entr" presetSubtype="0" fill="hold" nodeType="afterEffect">
                                  <p:stCondLst>
                                    <p:cond delay="0"/>
                                  </p:stCondLst>
                                  <p:iterate type="lt">
                                    <p:tmPct val="6000"/>
                                  </p:iterate>
                                  <p:childTnLst>
                                    <p:set>
                                      <p:cBhvr>
                                        <p:cTn id="37" dur="1" fill="hold">
                                          <p:stCondLst>
                                            <p:cond delay="0"/>
                                          </p:stCondLst>
                                        </p:cTn>
                                        <p:tgtEl>
                                          <p:spTgt spid="3">
                                            <p:txEl>
                                              <p:pRg st="3" end="3"/>
                                            </p:txEl>
                                          </p:spTgt>
                                        </p:tgtEl>
                                        <p:attrNameLst>
                                          <p:attrName>style.visibility</p:attrName>
                                        </p:attrNameLst>
                                      </p:cBhvr>
                                      <p:to>
                                        <p:strVal val="visible"/>
                                      </p:to>
                                    </p:set>
                                    <p:anim calcmode="lin" valueType="num">
                                      <p:cBhvr>
                                        <p:cTn id="38" dur="500" fill="hold"/>
                                        <p:tgtEl>
                                          <p:spTgt spid="3">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3">
                                            <p:txEl>
                                              <p:pRg st="3" end="3"/>
                                            </p:txEl>
                                          </p:spTgt>
                                        </p:tgtEl>
                                        <p:attrNameLst>
                                          <p:attrName>ppt_y</p:attrName>
                                        </p:attrNameLst>
                                      </p:cBhvr>
                                      <p:tavLst>
                                        <p:tav tm="0">
                                          <p:val>
                                            <p:strVal val="#ppt_y"/>
                                          </p:val>
                                        </p:tav>
                                        <p:tav tm="100000">
                                          <p:val>
                                            <p:strVal val="#ppt_y"/>
                                          </p:val>
                                        </p:tav>
                                      </p:tavLst>
                                    </p:anim>
                                    <p:anim calcmode="lin" valueType="num">
                                      <p:cBhvr>
                                        <p:cTn id="40" dur="500" fill="hold"/>
                                        <p:tgtEl>
                                          <p:spTgt spid="3">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3">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3">
                                            <p:txEl>
                                              <p:pRg st="3" end="3"/>
                                            </p:txEl>
                                          </p:spTgt>
                                        </p:tgtEl>
                                      </p:cBhvr>
                                    </p:animEffect>
                                  </p:childTnLst>
                                </p:cTn>
                              </p:par>
                              <p:par>
                                <p:cTn id="43" presetID="49" presetClass="entr" presetSubtype="0" decel="100000" fill="hold" nodeType="with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p:cTn id="45" dur="2000" fill="hold"/>
                                        <p:tgtEl>
                                          <p:spTgt spid="4"/>
                                        </p:tgtEl>
                                        <p:attrNameLst>
                                          <p:attrName>ppt_w</p:attrName>
                                        </p:attrNameLst>
                                      </p:cBhvr>
                                      <p:tavLst>
                                        <p:tav tm="0">
                                          <p:val>
                                            <p:fltVal val="0"/>
                                          </p:val>
                                        </p:tav>
                                        <p:tav tm="100000">
                                          <p:val>
                                            <p:strVal val="#ppt_w"/>
                                          </p:val>
                                        </p:tav>
                                      </p:tavLst>
                                    </p:anim>
                                    <p:anim calcmode="lin" valueType="num">
                                      <p:cBhvr>
                                        <p:cTn id="46" dur="2000" fill="hold"/>
                                        <p:tgtEl>
                                          <p:spTgt spid="4"/>
                                        </p:tgtEl>
                                        <p:attrNameLst>
                                          <p:attrName>ppt_h</p:attrName>
                                        </p:attrNameLst>
                                      </p:cBhvr>
                                      <p:tavLst>
                                        <p:tav tm="0">
                                          <p:val>
                                            <p:fltVal val="0"/>
                                          </p:val>
                                        </p:tav>
                                        <p:tav tm="100000">
                                          <p:val>
                                            <p:strVal val="#ppt_h"/>
                                          </p:val>
                                        </p:tav>
                                      </p:tavLst>
                                    </p:anim>
                                    <p:anim calcmode="lin" valueType="num">
                                      <p:cBhvr>
                                        <p:cTn id="47" dur="2000" fill="hold"/>
                                        <p:tgtEl>
                                          <p:spTgt spid="4"/>
                                        </p:tgtEl>
                                        <p:attrNameLst>
                                          <p:attrName>style.rotation</p:attrName>
                                        </p:attrNameLst>
                                      </p:cBhvr>
                                      <p:tavLst>
                                        <p:tav tm="0">
                                          <p:val>
                                            <p:fltVal val="360"/>
                                          </p:val>
                                        </p:tav>
                                        <p:tav tm="100000">
                                          <p:val>
                                            <p:fltVal val="0"/>
                                          </p:val>
                                        </p:tav>
                                      </p:tavLst>
                                    </p:anim>
                                    <p:animEffect transition="in" filter="fade">
                                      <p:cBhvr>
                                        <p:cTn id="48" dur="2000"/>
                                        <p:tgtEl>
                                          <p:spTgt spid="4"/>
                                        </p:tgtEl>
                                      </p:cBhvr>
                                    </p:animEffect>
                                  </p:childTnLst>
                                </p:cTn>
                              </p:par>
                            </p:childTnLst>
                          </p:cTn>
                        </p:par>
                        <p:par>
                          <p:cTn id="49" fill="hold">
                            <p:stCondLst>
                              <p:cond delay="9400"/>
                            </p:stCondLst>
                            <p:childTnLst>
                              <p:par>
                                <p:cTn id="50" presetID="41" presetClass="entr" presetSubtype="0" fill="hold" nodeType="afterEffect">
                                  <p:stCondLst>
                                    <p:cond delay="0"/>
                                  </p:stCondLst>
                                  <p:iterate type="lt">
                                    <p:tmPct val="6522"/>
                                  </p:iterate>
                                  <p:childTnLst>
                                    <p:set>
                                      <p:cBhvr>
                                        <p:cTn id="51" dur="1" fill="hold">
                                          <p:stCondLst>
                                            <p:cond delay="0"/>
                                          </p:stCondLst>
                                        </p:cTn>
                                        <p:tgtEl>
                                          <p:spTgt spid="3">
                                            <p:txEl>
                                              <p:pRg st="4" end="4"/>
                                            </p:txEl>
                                          </p:spTgt>
                                        </p:tgtEl>
                                        <p:attrNameLst>
                                          <p:attrName>style.visibility</p:attrName>
                                        </p:attrNameLst>
                                      </p:cBhvr>
                                      <p:to>
                                        <p:strVal val="visible"/>
                                      </p:to>
                                    </p:set>
                                    <p:anim calcmode="lin" valueType="num">
                                      <p:cBhvr>
                                        <p:cTn id="52" dur="500" fill="hold"/>
                                        <p:tgtEl>
                                          <p:spTgt spid="3">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53" dur="500" fill="hold"/>
                                        <p:tgtEl>
                                          <p:spTgt spid="3">
                                            <p:txEl>
                                              <p:pRg st="4" end="4"/>
                                            </p:txEl>
                                          </p:spTgt>
                                        </p:tgtEl>
                                        <p:attrNameLst>
                                          <p:attrName>ppt_y</p:attrName>
                                        </p:attrNameLst>
                                      </p:cBhvr>
                                      <p:tavLst>
                                        <p:tav tm="0">
                                          <p:val>
                                            <p:strVal val="#ppt_y"/>
                                          </p:val>
                                        </p:tav>
                                        <p:tav tm="100000">
                                          <p:val>
                                            <p:strVal val="#ppt_y"/>
                                          </p:val>
                                        </p:tav>
                                      </p:tavLst>
                                    </p:anim>
                                    <p:anim calcmode="lin" valueType="num">
                                      <p:cBhvr>
                                        <p:cTn id="54" dur="500" fill="hold"/>
                                        <p:tgtEl>
                                          <p:spTgt spid="3">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5" dur="500" fill="hold"/>
                                        <p:tgtEl>
                                          <p:spTgt spid="3">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6" dur="500" tmFilter="0,0; .5, 1; 1, 1"/>
                                        <p:tgtEl>
                                          <p:spTgt spid="3">
                                            <p:txEl>
                                              <p:pRg st="4" end="4"/>
                                            </p:txEl>
                                          </p:spTgt>
                                        </p:tgtEl>
                                      </p:cBhvr>
                                    </p:animEffect>
                                  </p:childTnLst>
                                </p:cTn>
                              </p:par>
                              <p:par>
                                <p:cTn id="57" presetID="26" presetClass="entr" presetSubtype="0" fill="hold" nodeType="with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wipe(down)">
                                      <p:cBhvr>
                                        <p:cTn id="59" dur="580">
                                          <p:stCondLst>
                                            <p:cond delay="0"/>
                                          </p:stCondLst>
                                        </p:cTn>
                                        <p:tgtEl>
                                          <p:spTgt spid="5"/>
                                        </p:tgtEl>
                                      </p:cBhvr>
                                    </p:animEffect>
                                    <p:anim calcmode="lin" valueType="num">
                                      <p:cBhvr>
                                        <p:cTn id="60"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61"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62"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63"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64"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65" dur="26">
                                          <p:stCondLst>
                                            <p:cond delay="650"/>
                                          </p:stCondLst>
                                        </p:cTn>
                                        <p:tgtEl>
                                          <p:spTgt spid="5"/>
                                        </p:tgtEl>
                                      </p:cBhvr>
                                      <p:to x="100000" y="60000"/>
                                    </p:animScale>
                                    <p:animScale>
                                      <p:cBhvr>
                                        <p:cTn id="66" dur="166" decel="50000">
                                          <p:stCondLst>
                                            <p:cond delay="676"/>
                                          </p:stCondLst>
                                        </p:cTn>
                                        <p:tgtEl>
                                          <p:spTgt spid="5"/>
                                        </p:tgtEl>
                                      </p:cBhvr>
                                      <p:to x="100000" y="100000"/>
                                    </p:animScale>
                                    <p:animScale>
                                      <p:cBhvr>
                                        <p:cTn id="67" dur="26">
                                          <p:stCondLst>
                                            <p:cond delay="1312"/>
                                          </p:stCondLst>
                                        </p:cTn>
                                        <p:tgtEl>
                                          <p:spTgt spid="5"/>
                                        </p:tgtEl>
                                      </p:cBhvr>
                                      <p:to x="100000" y="80000"/>
                                    </p:animScale>
                                    <p:animScale>
                                      <p:cBhvr>
                                        <p:cTn id="68" dur="166" decel="50000">
                                          <p:stCondLst>
                                            <p:cond delay="1338"/>
                                          </p:stCondLst>
                                        </p:cTn>
                                        <p:tgtEl>
                                          <p:spTgt spid="5"/>
                                        </p:tgtEl>
                                      </p:cBhvr>
                                      <p:to x="100000" y="100000"/>
                                    </p:animScale>
                                    <p:animScale>
                                      <p:cBhvr>
                                        <p:cTn id="69" dur="26">
                                          <p:stCondLst>
                                            <p:cond delay="1642"/>
                                          </p:stCondLst>
                                        </p:cTn>
                                        <p:tgtEl>
                                          <p:spTgt spid="5"/>
                                        </p:tgtEl>
                                      </p:cBhvr>
                                      <p:to x="100000" y="90000"/>
                                    </p:animScale>
                                    <p:animScale>
                                      <p:cBhvr>
                                        <p:cTn id="70" dur="166" decel="50000">
                                          <p:stCondLst>
                                            <p:cond delay="1668"/>
                                          </p:stCondLst>
                                        </p:cTn>
                                        <p:tgtEl>
                                          <p:spTgt spid="5"/>
                                        </p:tgtEl>
                                      </p:cBhvr>
                                      <p:to x="100000" y="100000"/>
                                    </p:animScale>
                                    <p:animScale>
                                      <p:cBhvr>
                                        <p:cTn id="71" dur="26">
                                          <p:stCondLst>
                                            <p:cond delay="1808"/>
                                          </p:stCondLst>
                                        </p:cTn>
                                        <p:tgtEl>
                                          <p:spTgt spid="5"/>
                                        </p:tgtEl>
                                      </p:cBhvr>
                                      <p:to x="100000" y="95000"/>
                                    </p:animScale>
                                    <p:animScale>
                                      <p:cBhvr>
                                        <p:cTn id="72"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el-GR"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onotype Corsiva" pitchFamily="66" charset="0"/>
              </a:rPr>
              <a:t>ΣΥΜΠΕΡΑΣΜΑΤΑ</a:t>
            </a:r>
            <a:r>
              <a:rPr lang="el-GR"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r>
            <a:br>
              <a:rPr lang="el-GR"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br>
            <a:endParaRPr lang="el-GR"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Content Placeholder 2"/>
          <p:cNvSpPr>
            <a:spLocks noGrp="1"/>
          </p:cNvSpPr>
          <p:nvPr>
            <p:ph idx="1"/>
          </p:nvPr>
        </p:nvSpPr>
        <p:spPr/>
        <p:txBody>
          <a:bodyPr>
            <a:normAutofit fontScale="92500" lnSpcReduction="20000"/>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marL="0" indent="0">
              <a:buNone/>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 Ένα από τα συμπεράσματα στα οποία καταλήξαμε είναι ότι τα Μ.Μ.Ε. έχουν υποστεί κρίσιμες και πολύπλευρες μεταβολές στο πέρασμα του χρόνου και ,συνεπώς, ο ρόλος τους που έχει αμβλυνθεί. Τα Μ.Μ.Ε. είναι ζωτικά για την ανθρώπινη επικοινωνία σε μεγάλες αποστάσεις(πλανητικό χωριό). Καθώς συνδέουν τους ανθρώπους μεταξύ τους και διευκολύνουν την μετάδοση ιδεών, πεποιθήσεων και την συνειδητοποίηση της οικουμενικότητας της ανθρωπότητας θα πρέπει να επισημανθεί και η ευαισθητοποίηση του κοινού μέσω της ταχείας εξάπλωσης των ειδήσεων. Οι Θετικές επιρροές τους, ωστόσο, δεν μετριάζουν τις αρνητικές τους συνέπειες, οι οποίες επεκτείνονται σε ποικίλους τομείς όπως η συμπεριφορά και η νοοτροπία. Ως εκ τούτου, τα Μ.Μ.Ε. υποκινούνται από τους εκάστοτε ιθύνοντες με σκοπό να εξυπηρετήσουν διάφορα συμφέροντα. Συμπερασματικά, κρίνεται απαραίτητη η ευαισθητοποίηση του κοινού ώστε να μειωθούν κατά το δυνατόν οι ζημιογόνες </a:t>
            </a:r>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Monotype Corsiva" pitchFamily="66" charset="0"/>
              </a:rPr>
              <a:t>συνέπειες.</a:t>
            </a:r>
          </a:p>
          <a:p>
            <a:pPr marL="0" indent="0">
              <a:buNone/>
            </a:pPr>
            <a:endParaRPr lang="el-GR"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a:p>
            <a:pPr marL="0" indent="0">
              <a:buNone/>
            </a:pPr>
            <a:r>
              <a:rPr lang="el-GR"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onotype Corsiva" pitchFamily="66" charset="0"/>
              </a:rPr>
              <a:t>Οι </a:t>
            </a:r>
            <a:r>
              <a:rPr lang="el-GR"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onotype Corsiva" pitchFamily="66" charset="0"/>
              </a:rPr>
              <a:t>μαθητες </a:t>
            </a:r>
            <a:r>
              <a:rPr lang="el-GR"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onotype Corsiva" pitchFamily="66" charset="0"/>
              </a:rPr>
              <a:t>της Α΄ </a:t>
            </a:r>
            <a:r>
              <a:rPr lang="el-GR"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onotype Corsiva" pitchFamily="66" charset="0"/>
              </a:rPr>
              <a:t>Λυκειου Χερσου</a:t>
            </a:r>
            <a:endParaRPr lang="el-GR"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onotype Corsiva" pitchFamily="66" charset="0"/>
            </a:endParaRPr>
          </a:p>
          <a:p>
            <a:pPr marL="0" indent="0">
              <a:buNone/>
            </a:pPr>
            <a:endParaRPr lang="el-GR"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1707464209"/>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2" presetClass="entr" presetSubtype="4" fill="hold" nodeType="afterEffect">
                                  <p:stCondLst>
                                    <p:cond delay="0"/>
                                  </p:stCondLst>
                                  <p:iterate type="lt">
                                    <p:tmPct val="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8" presetClass="entr" presetSubtype="0" accel="50000" fill="hold" grpId="0" nodeType="clickEffect">
                                  <p:stCondLst>
                                    <p:cond delay="0"/>
                                  </p:stCondLst>
                                  <p:iterate type="lt">
                                    <p:tmPct val="50000"/>
                                  </p:iterate>
                                  <p:childTnLst>
                                    <p:set>
                                      <p:cBhvr>
                                        <p:cTn id="17" dur="1" fill="hold">
                                          <p:stCondLst>
                                            <p:cond delay="0"/>
                                          </p:stCondLst>
                                        </p:cTn>
                                        <p:tgtEl>
                                          <p:spTgt spid="3">
                                            <p:txEl>
                                              <p:pRg st="2" end="2"/>
                                            </p:txEl>
                                          </p:spTgt>
                                        </p:tgtEl>
                                        <p:attrNameLst>
                                          <p:attrName>style.visibility</p:attrName>
                                        </p:attrNameLst>
                                      </p:cBhvr>
                                      <p:to>
                                        <p:strVal val="visible"/>
                                      </p:to>
                                    </p:set>
                                    <p:set>
                                      <p:cBhvr>
                                        <p:cTn id="18" dur="227" fill="hold">
                                          <p:stCondLst>
                                            <p:cond delay="0"/>
                                          </p:stCondLst>
                                        </p:cTn>
                                        <p:tgtEl>
                                          <p:spTgt spid="3">
                                            <p:txEl>
                                              <p:pRg st="2" end="2"/>
                                            </p:txEl>
                                          </p:spTgt>
                                        </p:tgtEl>
                                        <p:attrNameLst>
                                          <p:attrName>style.rotation</p:attrName>
                                        </p:attrNameLst>
                                      </p:cBhvr>
                                      <p:to>
                                        <p:strVal val="-45.0"/>
                                      </p:to>
                                    </p:set>
                                    <p:anim calcmode="lin" valueType="num">
                                      <p:cBhvr>
                                        <p:cTn id="19" dur="227" fill="hold">
                                          <p:stCondLst>
                                            <p:cond delay="227"/>
                                          </p:stCondLst>
                                        </p:cTn>
                                        <p:tgtEl>
                                          <p:spTgt spid="3">
                                            <p:txEl>
                                              <p:pRg st="2" end="2"/>
                                            </p:txEl>
                                          </p:spTgt>
                                        </p:tgtEl>
                                        <p:attrNameLst>
                                          <p:attrName>style.rotation</p:attrName>
                                        </p:attrNameLst>
                                      </p:cBhvr>
                                      <p:tavLst>
                                        <p:tav tm="0">
                                          <p:val>
                                            <p:fltVal val="-45"/>
                                          </p:val>
                                        </p:tav>
                                        <p:tav tm="69900">
                                          <p:val>
                                            <p:fltVal val="45"/>
                                          </p:val>
                                        </p:tav>
                                        <p:tav tm="100000">
                                          <p:val>
                                            <p:fltVal val="0"/>
                                          </p:val>
                                        </p:tav>
                                      </p:tavLst>
                                    </p:anim>
                                    <p:anim calcmode="lin" valueType="num">
                                      <p:cBhvr>
                                        <p:cTn id="20" dur="227" fill="hold">
                                          <p:stCondLst>
                                            <p:cond delay="0"/>
                                          </p:stCondLst>
                                        </p:cTn>
                                        <p:tgtEl>
                                          <p:spTgt spid="3">
                                            <p:txEl>
                                              <p:pRg st="2" end="2"/>
                                            </p:txEl>
                                          </p:spTgt>
                                        </p:tgtEl>
                                        <p:attrNameLst>
                                          <p:attrName>ppt_y</p:attrName>
                                        </p:attrNameLst>
                                      </p:cBhvr>
                                      <p:tavLst>
                                        <p:tav tm="0">
                                          <p:val>
                                            <p:strVal val="#ppt_y-1"/>
                                          </p:val>
                                        </p:tav>
                                        <p:tav tm="100000">
                                          <p:val>
                                            <p:strVal val="#ppt_y-(0.354*#ppt_w-0.172*#ppt_h)"/>
                                          </p:val>
                                        </p:tav>
                                      </p:tavLst>
                                    </p:anim>
                                    <p:anim calcmode="lin" valueType="num">
                                      <p:cBhvr>
                                        <p:cTn id="21" dur="78" decel="50000" autoRev="1" fill="hold">
                                          <p:stCondLst>
                                            <p:cond delay="227"/>
                                          </p:stCondLst>
                                        </p:cTn>
                                        <p:tgtEl>
                                          <p:spTgt spid="3">
                                            <p:txEl>
                                              <p:pRg st="2" end="2"/>
                                            </p:txEl>
                                          </p:spTgt>
                                        </p:tgtEl>
                                        <p:attrNameLst>
                                          <p:attrName>ppt_y</p:attrName>
                                        </p:attrNameLst>
                                      </p:cBhvr>
                                      <p:tavLst>
                                        <p:tav tm="0">
                                          <p:val>
                                            <p:strVal val="#ppt_y-(0.354*#ppt_w-0.172*#ppt_h)"/>
                                          </p:val>
                                        </p:tav>
                                        <p:tav tm="100000">
                                          <p:val>
                                            <p:strVal val="#ppt_y-(0.354*#ppt_w-0.172*#ppt_h)-#ppt_h/2"/>
                                          </p:val>
                                        </p:tav>
                                      </p:tavLst>
                                    </p:anim>
                                    <p:anim calcmode="lin" valueType="num">
                                      <p:cBhvr>
                                        <p:cTn id="22" dur="68" fill="hold">
                                          <p:stCondLst>
                                            <p:cond delay="432"/>
                                          </p:stCondLst>
                                        </p:cTn>
                                        <p:tgtEl>
                                          <p:spTgt spid="3">
                                            <p:txEl>
                                              <p:pRg st="2" end="2"/>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2" presetClass="emph" presetSubtype="0" fill="hold" nodeType="clickEffect">
                                  <p:stCondLst>
                                    <p:cond delay="0"/>
                                  </p:stCondLst>
                                  <p:iterate type="lt">
                                    <p:tmPct val="0"/>
                                  </p:iterate>
                                  <p:childTnLst>
                                    <p:animRot by="120000">
                                      <p:cBhvr>
                                        <p:cTn id="26" dur="100" fill="hold">
                                          <p:stCondLst>
                                            <p:cond delay="0"/>
                                          </p:stCondLst>
                                        </p:cTn>
                                        <p:tgtEl>
                                          <p:spTgt spid="3">
                                            <p:txEl>
                                              <p:pRg st="2" end="2"/>
                                            </p:txEl>
                                          </p:spTgt>
                                        </p:tgtEl>
                                        <p:attrNameLst>
                                          <p:attrName>r</p:attrName>
                                        </p:attrNameLst>
                                      </p:cBhvr>
                                    </p:animRot>
                                    <p:animRot by="-240000">
                                      <p:cBhvr>
                                        <p:cTn id="27" dur="200" fill="hold">
                                          <p:stCondLst>
                                            <p:cond delay="200"/>
                                          </p:stCondLst>
                                        </p:cTn>
                                        <p:tgtEl>
                                          <p:spTgt spid="3">
                                            <p:txEl>
                                              <p:pRg st="2" end="2"/>
                                            </p:txEl>
                                          </p:spTgt>
                                        </p:tgtEl>
                                        <p:attrNameLst>
                                          <p:attrName>r</p:attrName>
                                        </p:attrNameLst>
                                      </p:cBhvr>
                                    </p:animRot>
                                    <p:animRot by="240000">
                                      <p:cBhvr>
                                        <p:cTn id="28" dur="200" fill="hold">
                                          <p:stCondLst>
                                            <p:cond delay="400"/>
                                          </p:stCondLst>
                                        </p:cTn>
                                        <p:tgtEl>
                                          <p:spTgt spid="3">
                                            <p:txEl>
                                              <p:pRg st="2" end="2"/>
                                            </p:txEl>
                                          </p:spTgt>
                                        </p:tgtEl>
                                        <p:attrNameLst>
                                          <p:attrName>r</p:attrName>
                                        </p:attrNameLst>
                                      </p:cBhvr>
                                    </p:animRot>
                                    <p:animRot by="-240000">
                                      <p:cBhvr>
                                        <p:cTn id="29" dur="200" fill="hold">
                                          <p:stCondLst>
                                            <p:cond delay="600"/>
                                          </p:stCondLst>
                                        </p:cTn>
                                        <p:tgtEl>
                                          <p:spTgt spid="3">
                                            <p:txEl>
                                              <p:pRg st="2" end="2"/>
                                            </p:txEl>
                                          </p:spTgt>
                                        </p:tgtEl>
                                        <p:attrNameLst>
                                          <p:attrName>r</p:attrName>
                                        </p:attrNameLst>
                                      </p:cBhvr>
                                    </p:animRot>
                                    <p:animRot by="120000">
                                      <p:cBhvr>
                                        <p:cTn id="30" dur="200" fill="hold">
                                          <p:stCondLst>
                                            <p:cond delay="800"/>
                                          </p:stCondLst>
                                        </p:cTn>
                                        <p:tgtEl>
                                          <p:spTgt spid="3">
                                            <p:txEl>
                                              <p:pRg st="2" end="2"/>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theme/theme1.xml><?xml version="1.0" encoding="utf-8"?>
<a:theme xmlns:a="http://schemas.openxmlformats.org/drawingml/2006/main" name="Thatch">
  <a:themeElements>
    <a:clrScheme name="Thatch">
      <a:dk1>
        <a:sysClr val="windowText" lastClr="000000"/>
      </a:dk1>
      <a:lt1>
        <a:sysClr val="window" lastClr="FFFFFF"/>
      </a:lt1>
      <a:dk2>
        <a:srgbClr val="1D3641"/>
      </a:dk2>
      <a:lt2>
        <a:srgbClr val="DFE6D0"/>
      </a:lt2>
      <a:accent1>
        <a:srgbClr val="759AA5"/>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Median">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hatch">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Thatch</Template>
  <TotalTime>281</TotalTime>
  <Words>2346</Words>
  <Application>Microsoft Office PowerPoint</Application>
  <PresentationFormat>On-screen Show (4:3)</PresentationFormat>
  <Paragraphs>180</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Thatch</vt:lpstr>
      <vt:lpstr> Μ.Μ.Ε.</vt:lpstr>
      <vt:lpstr>ΣΚΟΠΟΣ  &amp;  ΛΟΓΟΣ</vt:lpstr>
      <vt:lpstr>ΠΑΛΑΙΑ  Μ.Μ.Ε.</vt:lpstr>
      <vt:lpstr>PowerPoint Presentation</vt:lpstr>
      <vt:lpstr>PowerPoint Presentation</vt:lpstr>
      <vt:lpstr>ΝΕΑ  Μ.Μ.Ε.</vt:lpstr>
      <vt:lpstr>ΤΗΛΕΟΡΑΣΗ</vt:lpstr>
      <vt:lpstr>ΕΠΙΔΡΑΣΕΙΣ</vt:lpstr>
      <vt:lpstr> ΔΟΡΥΦΟΡΙΚΗ   ΤΗΛΕΟΡΑΣΗ</vt:lpstr>
      <vt:lpstr>ΤΗΛΕΦΩΝΟ</vt:lpstr>
      <vt:lpstr>ΚΙΝΗΤΟ ΤΗΛΕΦΩΝΟ</vt:lpstr>
      <vt:lpstr>SKYPE</vt:lpstr>
      <vt:lpstr>  ΘΕΤΙΚΕΣ &amp; ΑΡΝΗΤΙΚΕΣ ΕΠΙΡΡΟΕΣ ΤΩΝ ΜΜΕ ΣΕ ΔΙΑΦΟΡΟΥΣ ΤΟΜΕΙΣ</vt:lpstr>
      <vt:lpstr>                ΤΙ ΕΙΝΑΙ ΤΑ ΜΜΕ???</vt:lpstr>
      <vt:lpstr>ΟΙ ΕΠΙΔΡΑΣΕΙΣ ΤΩΝ ΜΜΕ</vt:lpstr>
      <vt:lpstr>                          Η ΕΙΔΗΣΗ</vt:lpstr>
      <vt:lpstr>ΔΙΑΦΗΜΙΣΗ ΚΑΙ ΘΕΤΙΚΕΣ ΕΠΙΡΡΟΕΣ</vt:lpstr>
      <vt:lpstr>Η ΕΠΙΔΡΑΣΗ ΤΩΝ ΜΜΕ ΣΤΑ ΠΑΙΔΙΑ</vt:lpstr>
      <vt:lpstr>ΟΙΚΟΝΟΜΙΑ</vt:lpstr>
      <vt:lpstr>ΠΟΛΙΤιΣΜΟΣ</vt:lpstr>
      <vt:lpstr>ΜΜΕ ΚΑΙ ΕΜΠΟΡΙΟ</vt:lpstr>
      <vt:lpstr>ΜΜΕ ΤΕΤΑΡΤΗ ΕΞΟΥΣΙΑ</vt:lpstr>
      <vt:lpstr>1) παραπληροφορηση</vt:lpstr>
      <vt:lpstr>PowerPoint Presentation</vt:lpstr>
      <vt:lpstr>  2) ΣΕΞΙΣΜΟΣ </vt:lpstr>
      <vt:lpstr>Τι μπορουμε να κανουμε ;</vt:lpstr>
      <vt:lpstr>ΣΥΜΠΕΡΑΣΜΑΤΑ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Σταθης</dc:creator>
  <cp:lastModifiedBy> </cp:lastModifiedBy>
  <cp:revision>37</cp:revision>
  <dcterms:created xsi:type="dcterms:W3CDTF">2013-02-04T17:09:08Z</dcterms:created>
  <dcterms:modified xsi:type="dcterms:W3CDTF">2013-02-07T09:23:44Z</dcterms:modified>
</cp:coreProperties>
</file>