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88" r:id="rId1"/>
  </p:sldMasterIdLst>
  <p:notesMasterIdLst>
    <p:notesMasterId r:id="rId18"/>
  </p:notesMasterIdLst>
  <p:sldIdLst>
    <p:sldId id="256" r:id="rId2"/>
    <p:sldId id="272" r:id="rId3"/>
    <p:sldId id="274" r:id="rId4"/>
    <p:sldId id="273" r:id="rId5"/>
    <p:sldId id="275" r:id="rId6"/>
    <p:sldId id="276" r:id="rId7"/>
    <p:sldId id="277" r:id="rId8"/>
    <p:sldId id="265" r:id="rId9"/>
    <p:sldId id="268" r:id="rId10"/>
    <p:sldId id="271" r:id="rId11"/>
    <p:sldId id="264" r:id="rId12"/>
    <p:sldId id="270" r:id="rId13"/>
    <p:sldId id="280" r:id="rId14"/>
    <p:sldId id="279" r:id="rId15"/>
    <p:sldId id="281" r:id="rId16"/>
    <p:sldId id="282" r:id="rId1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33" autoAdjust="0"/>
  </p:normalViewPr>
  <p:slideViewPr>
    <p:cSldViewPr>
      <p:cViewPr varScale="1">
        <p:scale>
          <a:sx n="103" d="100"/>
          <a:sy n="103" d="100"/>
        </p:scale>
        <p:origin x="-2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C8C53D-29EE-4F25-843A-C87A68C13FEF}" type="datetimeFigureOut">
              <a:rPr lang="el-GR" smtClean="0"/>
              <a:pPr/>
              <a:t>15/10/2012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A63317-A9B7-4E9C-9656-3CCDD71CFCB9}"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CA63317-A9B7-4E9C-9656-3CCDD71CFCB9}" type="slidenum">
              <a:rPr lang="el-GR" smtClean="0"/>
              <a:pPr/>
              <a:t>13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9 - Ορθογώνιο τρίγωνο"/>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 Τίτλος"/>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Κάντε κλικ για να επεξεργαστείτε τον υπότιτλο του υποδείγματος</a:t>
            </a:r>
            <a:endParaRPr kumimoji="0" lang="en-US"/>
          </a:p>
        </p:txBody>
      </p:sp>
      <p:grpSp>
        <p:nvGrpSpPr>
          <p:cNvPr id="2" name="1 - Ομάδα"/>
          <p:cNvGrpSpPr/>
          <p:nvPr/>
        </p:nvGrpSpPr>
        <p:grpSpPr>
          <a:xfrm>
            <a:off x="-3765" y="4953000"/>
            <a:ext cx="9147765" cy="1912088"/>
            <a:chOff x="-3765" y="4832896"/>
            <a:chExt cx="9147765" cy="2032192"/>
          </a:xfrm>
        </p:grpSpPr>
        <p:sp>
          <p:nvSpPr>
            <p:cNvPr id="7" name="6 - Ελεύθερη σχεδίαση"/>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 Ελεύθερη σχεδίαση"/>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 Ελεύθερη σχεδίαση"/>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 Ευθεία γραμμή σύνδεσης"/>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 Θέση ημερομηνίας"/>
          <p:cNvSpPr>
            <a:spLocks noGrp="1"/>
          </p:cNvSpPr>
          <p:nvPr>
            <p:ph type="dt" sz="half" idx="10"/>
          </p:nvPr>
        </p:nvSpPr>
        <p:spPr/>
        <p:txBody>
          <a:bodyPr/>
          <a:lstStyle>
            <a:lvl1pPr>
              <a:defRPr>
                <a:solidFill>
                  <a:srgbClr val="FFFFFF"/>
                </a:solidFill>
              </a:defRPr>
            </a:lvl1pPr>
            <a:extLst/>
          </a:lstStyle>
          <a:p>
            <a:fld id="{CCDB655E-AABC-45EC-BF03-F5533C7CECB3}" type="datetimeFigureOut">
              <a:rPr lang="el-GR" smtClean="0"/>
              <a:pPr/>
              <a:t>15/10/2012</a:t>
            </a:fld>
            <a:endParaRPr lang="el-GR"/>
          </a:p>
        </p:txBody>
      </p:sp>
      <p:sp>
        <p:nvSpPr>
          <p:cNvPr id="19" name="18 - Θέση υποσέλιδου"/>
          <p:cNvSpPr>
            <a:spLocks noGrp="1"/>
          </p:cNvSpPr>
          <p:nvPr>
            <p:ph type="ftr" sz="quarter" idx="11"/>
          </p:nvPr>
        </p:nvSpPr>
        <p:spPr/>
        <p:txBody>
          <a:bodyPr/>
          <a:lstStyle>
            <a:lvl1pPr>
              <a:defRPr>
                <a:solidFill>
                  <a:schemeClr val="accent1">
                    <a:tint val="20000"/>
                  </a:schemeClr>
                </a:solidFill>
              </a:defRPr>
            </a:lvl1pPr>
            <a:extLst/>
          </a:lstStyle>
          <a:p>
            <a:endParaRPr lang="el-GR"/>
          </a:p>
        </p:txBody>
      </p:sp>
      <p:sp>
        <p:nvSpPr>
          <p:cNvPr id="27" name="26 - Θέση αριθμού διαφάνειας"/>
          <p:cNvSpPr>
            <a:spLocks noGrp="1"/>
          </p:cNvSpPr>
          <p:nvPr>
            <p:ph type="sldNum" sz="quarter" idx="12"/>
          </p:nvPr>
        </p:nvSpPr>
        <p:spPr/>
        <p:txBody>
          <a:bodyPr/>
          <a:lstStyle>
            <a:lvl1pPr>
              <a:defRPr>
                <a:solidFill>
                  <a:srgbClr val="FFFFFF"/>
                </a:solidFill>
              </a:defRPr>
            </a:lvl1pPr>
            <a:extLst/>
          </a:lstStyle>
          <a:p>
            <a:fld id="{37ECE3AA-2504-47A2-84FD-06C586AF3DAB}"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
        <p:nvSpPr>
          <p:cNvPr id="7" name="6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
        <p:nvSpPr>
          <p:cNvPr id="7" name="6 - Διάσημα"/>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 Διάσημα"/>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
        <p:nvSpPr>
          <p:cNvPr id="8" name="7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8" name="7 - Θέση υποσέλιδου"/>
          <p:cNvSpPr>
            <a:spLocks noGrp="1"/>
          </p:cNvSpPr>
          <p:nvPr>
            <p:ph type="ftr" sz="quarter" idx="11"/>
          </p:nvPr>
        </p:nvSpPr>
        <p:spPr/>
        <p:txBody>
          <a:bodyPr/>
          <a:lstStyle>
            <a:extLst/>
          </a:lstStyle>
          <a:p>
            <a:endParaRPr lang="el-GR"/>
          </a:p>
        </p:txBody>
      </p:sp>
      <p:sp>
        <p:nvSpPr>
          <p:cNvPr id="9" name="8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4" name="3 - Θέση υποσέλιδου"/>
          <p:cNvSpPr>
            <a:spLocks noGrp="1"/>
          </p:cNvSpPr>
          <p:nvPr>
            <p:ph type="ftr" sz="quarter" idx="11"/>
          </p:nvPr>
        </p:nvSpPr>
        <p:spPr/>
        <p:txBody>
          <a:bodyPr/>
          <a:lstStyle>
            <a:extLst/>
          </a:lstStyle>
          <a:p>
            <a:endParaRPr lang="el-GR"/>
          </a:p>
        </p:txBody>
      </p:sp>
      <p:sp>
        <p:nvSpPr>
          <p:cNvPr id="5" name="4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
        <p:nvSpPr>
          <p:cNvPr id="6" name="5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3" name="2 - Θέση υποσέλιδου"/>
          <p:cNvSpPr>
            <a:spLocks noGrp="1"/>
          </p:cNvSpPr>
          <p:nvPr>
            <p:ph type="ftr" sz="quarter" idx="11"/>
          </p:nvPr>
        </p:nvSpPr>
        <p:spPr/>
        <p:txBody>
          <a:bodyPr/>
          <a:lstStyle>
            <a:extLst/>
          </a:lstStyle>
          <a:p>
            <a:endParaRPr lang="el-GR"/>
          </a:p>
        </p:txBody>
      </p:sp>
      <p:sp>
        <p:nvSpPr>
          <p:cNvPr id="4" name="3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6727032" y="6407944"/>
            <a:ext cx="1920240" cy="365760"/>
          </a:xfrm>
        </p:spPr>
        <p:txBody>
          <a:bodyPr/>
          <a:lstStyle>
            <a:extLst/>
          </a:lstStyle>
          <a:p>
            <a:fld id="{CCDB655E-AABC-45EC-BF03-F5533C7CECB3}" type="datetimeFigureOut">
              <a:rPr lang="el-GR" smtClean="0"/>
              <a:pPr/>
              <a:t>15/10/2012</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smtClean="0"/>
              <a:t>Kλικ για επεξεργασία των στυλ του υποδείγματος</a:t>
            </a:r>
          </a:p>
        </p:txBody>
      </p:sp>
      <p:sp>
        <p:nvSpPr>
          <p:cNvPr id="3" name="2 - Θέση εικόνας"/>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smtClean="0"/>
              <a:t>Κάντε κλικ στο εικονίδιο για να προσθέσετε μια εικόνα</a:t>
            </a:r>
            <a:endParaRPr kumimoji="0" lang="en-US" dirty="0"/>
          </a:p>
        </p:txBody>
      </p:sp>
      <p:sp>
        <p:nvSpPr>
          <p:cNvPr id="5" name="4 - Θέση ημερομηνίας"/>
          <p:cNvSpPr>
            <a:spLocks noGrp="1"/>
          </p:cNvSpPr>
          <p:nvPr>
            <p:ph type="dt" sz="half" idx="10"/>
          </p:nvPr>
        </p:nvSpPr>
        <p:spPr/>
        <p:txBody>
          <a:bodyPr/>
          <a:lstStyle>
            <a:lvl1pPr>
              <a:defRPr>
                <a:solidFill>
                  <a:schemeClr val="tx1"/>
                </a:solidFill>
              </a:defRPr>
            </a:lvl1pPr>
            <a:extLst/>
          </a:lstStyle>
          <a:p>
            <a:fld id="{CCDB655E-AABC-45EC-BF03-F5533C7CECB3}" type="datetimeFigureOut">
              <a:rPr lang="el-GR" smtClean="0"/>
              <a:pPr/>
              <a:t>15/10/2012</a:t>
            </a:fld>
            <a:endParaRPr lang="el-GR"/>
          </a:p>
        </p:txBody>
      </p:sp>
      <p:sp>
        <p:nvSpPr>
          <p:cNvPr id="6" name="5 - Θέση υποσέλιδου"/>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a:p>
        </p:txBody>
      </p:sp>
      <p:sp>
        <p:nvSpPr>
          <p:cNvPr id="7" name="6 - Θέση αριθμού διαφάνειας"/>
          <p:cNvSpPr>
            <a:spLocks noGrp="1"/>
          </p:cNvSpPr>
          <p:nvPr>
            <p:ph type="sldNum" sz="quarter" idx="12"/>
          </p:nvPr>
        </p:nvSpPr>
        <p:spPr/>
        <p:txBody>
          <a:bodyPr/>
          <a:lstStyle>
            <a:lvl1pPr>
              <a:defRPr>
                <a:solidFill>
                  <a:schemeClr val="tx1"/>
                </a:solidFill>
              </a:defRPr>
            </a:lvl1pPr>
            <a:extLst/>
          </a:lstStyle>
          <a:p>
            <a:fld id="{37ECE3AA-2504-47A2-84FD-06C586AF3DAB}" type="slidenum">
              <a:rPr lang="el-GR" smtClean="0"/>
              <a:pPr/>
              <a:t>‹#›</a:t>
            </a:fld>
            <a:endParaRPr lang="el-GR"/>
          </a:p>
        </p:txBody>
      </p:sp>
      <p:sp>
        <p:nvSpPr>
          <p:cNvPr id="2" name="1 - Τίτλος"/>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smtClean="0"/>
              <a:t>Kλικ για επεξεργασία του τίτλου</a:t>
            </a:r>
            <a:endParaRPr kumimoji="0" lang="en-US"/>
          </a:p>
        </p:txBody>
      </p:sp>
      <p:sp>
        <p:nvSpPr>
          <p:cNvPr id="8" name="7 - Ελεύθερη σχεδίαση"/>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 Ελεύθερη σχεδίαση"/>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 Ορθογώνιο τρίγωνο"/>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 Διάσημα"/>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 Διάσημα"/>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481329"/>
            <a:ext cx="8229600" cy="4386071"/>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44013" y="274640"/>
            <a:ext cx="1777470" cy="5592761"/>
          </a:xfrm>
        </p:spPr>
        <p:txBody>
          <a:bodyPr vert="eaVert"/>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41"/>
            <a:ext cx="6324600" cy="5592760"/>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CCDB655E-AABC-45EC-BF03-F5533C7CECB3}" type="datetimeFigureOut">
              <a:rPr lang="el-GR" smtClean="0"/>
              <a:pPr/>
              <a:t>15/10/2012</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37ECE3AA-2504-47A2-84FD-06C586AF3DA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 Ελεύθερη σχεδίαση"/>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 Ελεύθερη σχεδίαση"/>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 Ορθογώνιο τρίγωνο"/>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CDB655E-AABC-45EC-BF03-F5533C7CECB3}" type="datetimeFigureOut">
              <a:rPr lang="el-GR" smtClean="0"/>
              <a:pPr/>
              <a:t>15/10/2012</a:t>
            </a:fld>
            <a:endParaRPr lang="el-GR"/>
          </a:p>
        </p:txBody>
      </p:sp>
      <p:sp>
        <p:nvSpPr>
          <p:cNvPr id="22" name="21 - Θέση υποσέλιδου"/>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a:p>
        </p:txBody>
      </p:sp>
      <p:sp>
        <p:nvSpPr>
          <p:cNvPr id="18" name="17 - Θέση αριθμού διαφάνειας"/>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7ECE3AA-2504-47A2-84FD-06C586AF3DAB}"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85720" y="214290"/>
            <a:ext cx="8358246" cy="3357586"/>
          </a:xfrm>
          <a:solidFill>
            <a:schemeClr val="bg1"/>
          </a:solidFill>
          <a:ln>
            <a:solidFill>
              <a:schemeClr val="bg1"/>
            </a:solidFill>
          </a:ln>
        </p:spPr>
        <p:txBody>
          <a:bodyPr>
            <a:noAutofit/>
          </a:bodyPr>
          <a:lstStyle/>
          <a:p>
            <a:pPr algn="ctr"/>
            <a:r>
              <a:rPr lang="el-GR" sz="7200" dirty="0" smtClean="0">
                <a:solidFill>
                  <a:srgbClr val="92D050"/>
                </a:solidFill>
                <a:latin typeface="Arial Black" pitchFamily="34" charset="0"/>
              </a:rPr>
              <a:t/>
            </a:r>
            <a:br>
              <a:rPr lang="el-GR" sz="7200" dirty="0" smtClean="0">
                <a:solidFill>
                  <a:srgbClr val="92D050"/>
                </a:solidFill>
                <a:latin typeface="Arial Black" pitchFamily="34" charset="0"/>
              </a:rPr>
            </a:br>
            <a:r>
              <a:rPr lang="el-GR" sz="7200" dirty="0">
                <a:solidFill>
                  <a:srgbClr val="92D050"/>
                </a:solidFill>
                <a:latin typeface="Arial Black" pitchFamily="34" charset="0"/>
              </a:rPr>
              <a:t/>
            </a:r>
            <a:br>
              <a:rPr lang="el-GR" sz="7200" dirty="0">
                <a:solidFill>
                  <a:srgbClr val="92D050"/>
                </a:solidFill>
                <a:latin typeface="Arial Black" pitchFamily="34" charset="0"/>
              </a:rPr>
            </a:br>
            <a:r>
              <a:rPr lang="el-GR" sz="7200" dirty="0" smtClean="0">
                <a:solidFill>
                  <a:srgbClr val="92D050"/>
                </a:solidFill>
                <a:latin typeface="Arial Black" pitchFamily="34" charset="0"/>
              </a:rPr>
              <a:t/>
            </a:r>
            <a:br>
              <a:rPr lang="el-GR" sz="7200" dirty="0" smtClean="0">
                <a:solidFill>
                  <a:srgbClr val="92D050"/>
                </a:solidFill>
                <a:latin typeface="Arial Black" pitchFamily="34" charset="0"/>
              </a:rPr>
            </a:br>
            <a:r>
              <a:rPr lang="el-GR" sz="7200" dirty="0" smtClean="0">
                <a:solidFill>
                  <a:srgbClr val="92D050"/>
                </a:solidFill>
                <a:latin typeface="Arial Black" pitchFamily="34" charset="0"/>
              </a:rPr>
              <a:t>Υγεία, Άθληση και Διατροφή</a:t>
            </a:r>
            <a:br>
              <a:rPr lang="el-GR" sz="7200" dirty="0" smtClean="0">
                <a:solidFill>
                  <a:srgbClr val="92D050"/>
                </a:solidFill>
                <a:latin typeface="Arial Black" pitchFamily="34" charset="0"/>
              </a:rPr>
            </a:br>
            <a:endParaRPr lang="el-GR" sz="7200" dirty="0">
              <a:solidFill>
                <a:srgbClr val="92D050"/>
              </a:solidFill>
              <a:latin typeface="Arial Black" pitchFamily="34" charset="0"/>
            </a:endParaRPr>
          </a:p>
        </p:txBody>
      </p:sp>
      <p:sp>
        <p:nvSpPr>
          <p:cNvPr id="3" name="2 - Υπότιτλος"/>
          <p:cNvSpPr>
            <a:spLocks noGrp="1"/>
          </p:cNvSpPr>
          <p:nvPr>
            <p:ph type="subTitle" idx="1"/>
          </p:nvPr>
        </p:nvSpPr>
        <p:spPr>
          <a:xfrm>
            <a:off x="611560" y="3573016"/>
            <a:ext cx="7772400" cy="1199704"/>
          </a:xfrm>
        </p:spPr>
        <p:txBody>
          <a:bodyPr>
            <a:normAutofit/>
          </a:bodyPr>
          <a:lstStyle/>
          <a:p>
            <a:r>
              <a:rPr lang="el-GR" sz="800" dirty="0" smtClean="0"/>
              <a:t>.</a:t>
            </a:r>
            <a:endParaRPr lang="el-GR" sz="800" dirty="0"/>
          </a:p>
        </p:txBody>
      </p:sp>
      <p:pic>
        <p:nvPicPr>
          <p:cNvPr id="19458" name="Picture 2" descr="http://www.epistimonikomarketing.gr/uploads/images/2008_07/p063a.jpg"/>
          <p:cNvPicPr>
            <a:picLocks noChangeAspect="1" noChangeArrowheads="1"/>
          </p:cNvPicPr>
          <p:nvPr/>
        </p:nvPicPr>
        <p:blipFill>
          <a:blip r:embed="rId2"/>
          <a:srcRect/>
          <a:stretch>
            <a:fillRect/>
          </a:stretch>
        </p:blipFill>
        <p:spPr bwMode="auto">
          <a:xfrm>
            <a:off x="2928926" y="2571744"/>
            <a:ext cx="2928958" cy="25910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85720" y="95556"/>
            <a:ext cx="8643998" cy="5293757"/>
          </a:xfrm>
          <a:prstGeom prst="rect">
            <a:avLst/>
          </a:prstGeom>
          <a:noFill/>
          <a:ln w="9525">
            <a:noFill/>
            <a:miter lim="800000"/>
            <a:headEnd/>
            <a:tailEnd/>
          </a:ln>
          <a:effectLst>
            <a:glow rad="635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Char char="•"/>
              <a:tabLst>
                <a:tab pos="90488" algn="l"/>
              </a:tabLst>
            </a:pPr>
            <a:r>
              <a:rPr kumimoji="0" lang="el-G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ΣΚΟΠΟΣ </a:t>
            </a:r>
            <a:r>
              <a:rPr lang="el-GR" sz="2400" b="1" dirty="0" smtClean="0">
                <a:latin typeface="Times New Roman" pitchFamily="18" charset="0"/>
                <a:ea typeface="Times New Roman" pitchFamily="18" charset="0"/>
                <a:cs typeface="Times New Roman" pitchFamily="18" charset="0"/>
              </a:rPr>
              <a:t>ΤΗΣ </a:t>
            </a:r>
            <a:r>
              <a:rPr kumimoji="0" lang="el-G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ΕΡΕΥΝΑΣ </a:t>
            </a:r>
            <a:endParaRPr kumimoji="0" lang="el-GR"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tab pos="90488" algn="l"/>
              </a:tabLst>
            </a:pP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Σκοπός της έρευνας μας είναι να κατανοήσουμε τη σημασία και τις συνέπειες της διατροφής και της άθλησης στην υγεία έτσι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ώστε η σωματική άσκηση και η ισορροπημένη διατροφή να αποτελέσει αναπόσπαστο μέρος  της καθημερινής ζωής όλων μας.</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tab pos="90488" algn="l"/>
              </a:tabLst>
            </a:pP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Εφαρμόζοντας  τα παραπάνω  θα έχουμε μία καλή ποιότητα ζωής σε συνδυασμό με την ψυχική ευεξία μας. Το θέμα είναι επίκαιρο, πολύ σημαντικό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γιατί καθημερινά μέσα από τα ΜΜΕ παρακολουθούμε τις επιπτώσεις στην υγεία μας από την διατροφή την άθληση και τις συνέπειες στην ψυχολογία μας. Θεωρούμε πολύ σημαντικό να ενημερώνονται οι νέοι και οι μεγαλύτεροι ακόμα, για θέματα που αφορούν την υγεία μας. Μέσω της έρευνας αυτής θέλουμε  να συμβάλλουμε  και εμείς σε αυτό.</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90488" algn="l"/>
              </a:tabLst>
            </a:pPr>
            <a:r>
              <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tab pos="90488" algn="l"/>
              </a:tabLst>
            </a:pPr>
            <a:endParaRPr kumimoji="0" lang="el-G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90488" algn="l"/>
              </a:tabLst>
            </a:pPr>
            <a:endParaRPr lang="el-GR" sz="2400" dirty="0" smtClean="0">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90488" algn="l"/>
              </a:tabLst>
            </a:pPr>
            <a:r>
              <a:rPr kumimoji="0" lang="el-G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l-G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ΥΠΟΘΕΜΑΤΑ</a:t>
            </a:r>
            <a:endParaRPr kumimoji="0" lang="el-GR"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90488" algn="l"/>
              </a:tabLst>
            </a:pPr>
            <a:r>
              <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ΥΓΕΙΑ</a:t>
            </a:r>
            <a:endParaRPr kumimoji="0" lang="el-GR"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90488" algn="l"/>
              </a:tabLst>
            </a:pPr>
            <a:r>
              <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ΔΙΑΤΡΟΦΗ</a:t>
            </a:r>
            <a:endParaRPr kumimoji="0" lang="el-GR"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90488" algn="l"/>
              </a:tabLst>
            </a:pPr>
            <a:r>
              <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ΑΘΛΗΣΗ</a:t>
            </a:r>
            <a:endParaRPr kumimoji="0" lang="el-GR"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90488" algn="l"/>
              </a:tabLst>
            </a:pPr>
            <a:r>
              <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Η ΨΥΧΟΛΟΓΙΑ ΣΕ ΣΧΕΣΗ ΜΕ ΤΑ ΠΑΡΑΠΑΝΩ</a:t>
            </a:r>
            <a:endParaRPr kumimoji="0" lang="el-G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http://www.agorapress.gr/cms_files/images/health/ygeia%20k%20pronoia.JPG"/>
          <p:cNvPicPr>
            <a:picLocks noChangeAspect="1" noChangeArrowheads="1"/>
          </p:cNvPicPr>
          <p:nvPr/>
        </p:nvPicPr>
        <p:blipFill>
          <a:blip r:embed="rId2"/>
          <a:srcRect/>
          <a:stretch>
            <a:fillRect/>
          </a:stretch>
        </p:blipFill>
        <p:spPr bwMode="auto">
          <a:xfrm>
            <a:off x="4702018" y="1071546"/>
            <a:ext cx="4441982" cy="5786454"/>
          </a:xfrm>
          <a:prstGeom prst="rect">
            <a:avLst/>
          </a:prstGeom>
          <a:noFill/>
        </p:spPr>
      </p:pic>
      <p:sp>
        <p:nvSpPr>
          <p:cNvPr id="1025" name="Rectangle 1"/>
          <p:cNvSpPr>
            <a:spLocks noChangeArrowheads="1"/>
          </p:cNvSpPr>
          <p:nvPr/>
        </p:nvSpPr>
        <p:spPr bwMode="auto">
          <a:xfrm>
            <a:off x="0" y="-824384"/>
            <a:ext cx="5929322"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endParaRPr kumimoji="0" lang="el-G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28600" algn="ctr" defTabSz="914400" rtl="0" eaLnBrk="1" fontAlgn="base" latinLnBrk="0" hangingPunct="1">
              <a:lnSpc>
                <a:spcPct val="100000"/>
              </a:lnSpc>
              <a:spcBef>
                <a:spcPct val="0"/>
              </a:spcBef>
              <a:spcAft>
                <a:spcPct val="0"/>
              </a:spcAft>
              <a:buClrTx/>
              <a:buSzTx/>
              <a:buFontTx/>
              <a:buNone/>
              <a:tabLst/>
            </a:pPr>
            <a:endParaRPr kumimoji="0" lang="el-G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28600" algn="ctr" defTabSz="914400" rtl="0" eaLnBrk="1" fontAlgn="base" latinLnBrk="0" hangingPunct="1">
              <a:lnSpc>
                <a:spcPct val="100000"/>
              </a:lnSpc>
              <a:spcBef>
                <a:spcPct val="0"/>
              </a:spcBef>
              <a:spcAft>
                <a:spcPct val="0"/>
              </a:spcAft>
              <a:buClrTx/>
              <a:buSzTx/>
              <a:buFontTx/>
              <a:buNone/>
              <a:tabLst/>
            </a:pPr>
            <a:endParaRPr kumimoji="0" lang="el-G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2860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ΕΝΝΟΙΑ ΤΗΣ ΥΓΕΙΑΣ</a:t>
            </a:r>
          </a:p>
          <a:p>
            <a:pPr marL="0" marR="0" lvl="0" indent="228600" algn="l" defTabSz="914400" rtl="0" eaLnBrk="1" fontAlgn="base" latinLnBrk="0" hangingPunct="1">
              <a:lnSpc>
                <a:spcPct val="100000"/>
              </a:lnSpc>
              <a:spcBef>
                <a:spcPct val="0"/>
              </a:spcBef>
              <a:spcAft>
                <a:spcPct val="0"/>
              </a:spcAft>
              <a:buClrTx/>
              <a:buSzTx/>
              <a:buFontTx/>
              <a:buNone/>
              <a:tabLst/>
            </a:pPr>
            <a:endParaRPr lang="el-GR" sz="2000" dirty="0">
              <a:latin typeface="Times New Roman" pitchFamily="18" charset="0"/>
              <a:cs typeface="Times New Roman"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Η Υγεία παίζει σημαντικό ρόλο στην ψυχολογική, φυσική και πνευματική κατάσταση του ατόμου.</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Δεν είναι μόνο όταν πάσχουμε από κάποια ασθένεια ή αναπηρία αλλά και όταν έχουμε ολοκληρωμένη κοινωνική ,σωματική και ψυχική ευχαρίστηση.</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l-G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Οι παράγοντες είναι γενετικοί ,περιβαλλοντικοί και σχετιζόμενοι με την οικονομία και την εργασία.</a:t>
            </a: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9" name="Rectangle 5"/>
          <p:cNvSpPr>
            <a:spLocks noChangeArrowheads="1"/>
          </p:cNvSpPr>
          <p:nvPr/>
        </p:nvSpPr>
        <p:spPr bwMode="auto">
          <a:xfrm>
            <a:off x="0" y="2861162"/>
            <a:ext cx="653652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Είναι γνωστό ακόμα ότι ο τεράστιος αριθμός παραγόντων που επηρεάζουν την κατάσταση της υγείας ενός πληθυσμού βρίσκονται σε άμεση συσχέτιση με την κοινωνική αναπαράσταση που έχει ο πληθυσμός για την υγεία του. Παράγοντες γενετικοί, περιβαλλοντικοί (τρόπος διαβίωσης, κατοικία, εργασία, συνθήκες εργασίας ρύπανση περιβάλλοντος) παράγοντες συνθηκών ζωής (διατροφή, κάπνισμα, άσκηση, χρήση εθιστικών ουσιών, συμπεριφορά), παράγοντες σχετιζόμενοι με το σύστημα και τις υπηρεσίες υγείας και παράγοντες εκπαίδευσης υγείας επηρεάζουν την υγεία των ανθρώπων αλλά και την κοινωνική αναπαράσταση του </a:t>
            </a:r>
            <a:r>
              <a:rPr kumimoji="0" lang="el-GR"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διπόλου</a:t>
            </a:r>
            <a:r>
              <a:rPr kumimoji="0" lang="el-GR"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υγείας-ασθένειας.</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07504" y="1"/>
            <a:ext cx="8712968" cy="4025717"/>
          </a:xfrm>
          <a:prstGeom prst="rect">
            <a:avLst/>
          </a:prstGeom>
        </p:spPr>
        <p:txBody>
          <a:bodyPr wrap="square">
            <a:spAutoFit/>
          </a:bodyPr>
          <a:lstStyle/>
          <a:p>
            <a:pPr marL="342900" lvl="0" indent="-342900" algn="ctr">
              <a:spcBef>
                <a:spcPct val="20000"/>
              </a:spcBef>
            </a:pPr>
            <a:endParaRPr lang="el-GR" sz="2400" dirty="0" smtClean="0">
              <a:solidFill>
                <a:prstClr val="black"/>
              </a:solidFill>
              <a:latin typeface="Times New Roman" pitchFamily="18" charset="0"/>
              <a:cs typeface="Times New Roman" pitchFamily="18" charset="0"/>
            </a:endParaRPr>
          </a:p>
          <a:p>
            <a:pPr marL="342900" lvl="0" indent="-342900" algn="ctr">
              <a:spcBef>
                <a:spcPct val="20000"/>
              </a:spcBef>
            </a:pPr>
            <a:r>
              <a:rPr lang="el-GR" sz="2400" b="1" dirty="0" smtClean="0">
                <a:solidFill>
                  <a:prstClr val="black"/>
                </a:solidFill>
                <a:latin typeface="Times New Roman" pitchFamily="18" charset="0"/>
                <a:cs typeface="Times New Roman" pitchFamily="18" charset="0"/>
              </a:rPr>
              <a:t>ΨΥΧΙΚΗ ΥΓΕΙΑ</a:t>
            </a:r>
            <a:endParaRPr lang="el-GR" sz="2400" b="1" dirty="0">
              <a:solidFill>
                <a:prstClr val="black"/>
              </a:solidFill>
              <a:latin typeface="Times New Roman" pitchFamily="18" charset="0"/>
              <a:cs typeface="Times New Roman" pitchFamily="18" charset="0"/>
            </a:endParaRPr>
          </a:p>
          <a:p>
            <a:pPr marL="342900" lvl="0" indent="-342900">
              <a:spcBef>
                <a:spcPct val="20000"/>
              </a:spcBef>
            </a:pPr>
            <a:endParaRPr lang="el-GR" sz="1600" dirty="0" smtClean="0">
              <a:solidFill>
                <a:prstClr val="black"/>
              </a:solidFill>
              <a:latin typeface="Times New Roman" pitchFamily="18" charset="0"/>
              <a:cs typeface="Times New Roman" pitchFamily="18" charset="0"/>
            </a:endParaRPr>
          </a:p>
          <a:p>
            <a:pPr marL="342900" lvl="0" indent="-342900">
              <a:spcBef>
                <a:spcPct val="20000"/>
              </a:spcBef>
            </a:pPr>
            <a:r>
              <a:rPr lang="el-GR" sz="1600" dirty="0" smtClean="0">
                <a:solidFill>
                  <a:prstClr val="black"/>
                </a:solidFill>
                <a:latin typeface="Times New Roman" pitchFamily="18" charset="0"/>
                <a:cs typeface="Times New Roman" pitchFamily="18" charset="0"/>
              </a:rPr>
              <a:t>        </a:t>
            </a:r>
            <a:r>
              <a:rPr lang="el-GR" dirty="0" smtClean="0">
                <a:solidFill>
                  <a:prstClr val="black"/>
                </a:solidFill>
                <a:latin typeface="Times New Roman" pitchFamily="18" charset="0"/>
                <a:cs typeface="Times New Roman" pitchFamily="18" charset="0"/>
              </a:rPr>
              <a:t>Η </a:t>
            </a:r>
            <a:r>
              <a:rPr lang="el-GR" dirty="0">
                <a:solidFill>
                  <a:prstClr val="black"/>
                </a:solidFill>
                <a:latin typeface="Times New Roman" pitchFamily="18" charset="0"/>
                <a:cs typeface="Times New Roman" pitchFamily="18" charset="0"/>
              </a:rPr>
              <a:t>ψυχική υγεία , είναι μια έννοια που αναφέρεται  σε μια ανθρώπινη κατάσταση , την συναισθηματική  και ψυχολογική  ευεξία . Η ψυχική υγεία είναι  ένας  όρος που χρησιμοποιείται  για να περιγράψει  ένα επίπεδο γνωστικής και συναισθηματικής ευεξίας , απουσίας μιας ψυχικής διαταραχής.  Σύμφωνα με την παγκόσμια οργάνωση υγείας δεν υπάρχει  ένας επίσημος ορισμός της ψυχικής υγείας. Πολιτιστικές διαφορές , υποκειμενικές εκτιμήσεις , επαγγελματικά και  ανταγωνιστικές θεωρίες , όλα επηρεάζουν τον τρόπο με τον οποίο ορίζεται η ψυχική υγεία. Σε γενικές γραμμές , οι περισσότεροι ειδικοί συμφωνούν ότι η ψυχική υγεία και η ψυχική ασθένεια δεν είναι αντιφατικά . Με άλλα λόγια , η απουσία μιας αναγνωρισμένης ψυχικής διαταραχής δεν είναι κατά ανάγκη ένας δείκτης  της ψυχικής υγείας . </a:t>
            </a:r>
          </a:p>
        </p:txBody>
      </p:sp>
      <p:pic>
        <p:nvPicPr>
          <p:cNvPr id="1026" name="Picture 2" descr="http://www.eurocharity.gr/images/library/group-therapypic.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71180" y="3990369"/>
            <a:ext cx="4472820" cy="286763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rifiliworld.gr/images/ar8ra%20ugeia/walking.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02272" y="4923668"/>
            <a:ext cx="4641728" cy="193433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Ορθογώνιο 2"/>
          <p:cNvSpPr/>
          <p:nvPr/>
        </p:nvSpPr>
        <p:spPr>
          <a:xfrm>
            <a:off x="0" y="404664"/>
            <a:ext cx="8604448" cy="5022914"/>
          </a:xfrm>
          <a:prstGeom prst="rect">
            <a:avLst/>
          </a:prstGeom>
        </p:spPr>
        <p:txBody>
          <a:bodyPr wrap="square">
            <a:spAutoFit/>
          </a:bodyPr>
          <a:lstStyle/>
          <a:p>
            <a:pPr marL="342900" lvl="0" indent="-342900" algn="ctr">
              <a:spcBef>
                <a:spcPct val="20000"/>
              </a:spcBef>
            </a:pPr>
            <a:r>
              <a:rPr lang="el-GR" sz="2400" dirty="0" smtClean="0">
                <a:solidFill>
                  <a:prstClr val="black"/>
                </a:solidFill>
                <a:latin typeface="Calibri"/>
              </a:rPr>
              <a:t>       </a:t>
            </a:r>
            <a:r>
              <a:rPr lang="el-GR" sz="2400" b="1" dirty="0" smtClean="0">
                <a:solidFill>
                  <a:prstClr val="black"/>
                </a:solidFill>
                <a:latin typeface="Times New Roman" pitchFamily="18" charset="0"/>
                <a:cs typeface="Times New Roman" pitchFamily="18" charset="0"/>
              </a:rPr>
              <a:t>ΑΘΛΗΣΗ ΚΑΙ ΨΥΧΙΚΗ ΥΓΕΙΑ</a:t>
            </a:r>
          </a:p>
          <a:p>
            <a:pPr marL="342900" lvl="0" indent="-342900">
              <a:spcBef>
                <a:spcPct val="20000"/>
              </a:spcBef>
            </a:pPr>
            <a:endParaRPr lang="el-GR" sz="1600" dirty="0">
              <a:solidFill>
                <a:prstClr val="black"/>
              </a:solidFill>
              <a:latin typeface="Times New Roman" pitchFamily="18" charset="0"/>
              <a:cs typeface="Times New Roman" pitchFamily="18" charset="0"/>
            </a:endParaRPr>
          </a:p>
          <a:p>
            <a:pPr marL="342900" lvl="0" indent="-342900">
              <a:spcBef>
                <a:spcPct val="20000"/>
              </a:spcBef>
            </a:pPr>
            <a:endParaRPr lang="el-GR" dirty="0" smtClean="0">
              <a:solidFill>
                <a:prstClr val="black"/>
              </a:solidFill>
              <a:latin typeface="Times New Roman" pitchFamily="18" charset="0"/>
              <a:cs typeface="Times New Roman" pitchFamily="18" charset="0"/>
            </a:endParaRPr>
          </a:p>
          <a:p>
            <a:pPr marL="342900" lvl="0" indent="-342900">
              <a:spcBef>
                <a:spcPct val="20000"/>
              </a:spcBef>
            </a:pPr>
            <a:r>
              <a:rPr lang="el-GR" dirty="0" smtClean="0">
                <a:solidFill>
                  <a:prstClr val="black"/>
                </a:solidFill>
                <a:latin typeface="Times New Roman" pitchFamily="18" charset="0"/>
                <a:cs typeface="Times New Roman" pitchFamily="18" charset="0"/>
              </a:rPr>
              <a:t>       Σύμφωνα </a:t>
            </a:r>
            <a:r>
              <a:rPr lang="el-GR" dirty="0">
                <a:solidFill>
                  <a:prstClr val="black"/>
                </a:solidFill>
                <a:latin typeface="Times New Roman" pitchFamily="18" charset="0"/>
                <a:cs typeface="Times New Roman" pitchFamily="18" charset="0"/>
              </a:rPr>
              <a:t>με έρευνες αποδείχτηκε ότι οι άνθρωποι που αθλούνται  στον ελεύθερο χρόνο τους και κυρίως με φίλους  τους , είναι λιγότερο πιθανό να εμφανίσουν συμπτώματα άγχους ή κατάθλιψης. Μια έρευνα έδειξε ότι σε εργασιακό επίπεδο αυτό  δεν ισχύει. Σαφώς και στον ελεύθερο χρόνο υπάρχει ψυχική ωφέλεια για το άτομο. Οι άνθρωποι  οι οποίοι μένουν στάσιμοι  στον ελεύθερο χρόνο τους έχουν διπλάσιες πιθανότητες  να εμφανίσουν σημάδια κατάθλιψης. Η  ποσότητα και  η ένταση  δεν επιδρά  διαφορετικά στην ψυχική διάθεση. Ερευνητές  επισήμαναν  ότι αν αθλείται κάποιος μαζί με φίλους  αυτό βοηθάει στην καταπολέμηση του </a:t>
            </a:r>
            <a:r>
              <a:rPr lang="el-GR" dirty="0" smtClean="0">
                <a:solidFill>
                  <a:prstClr val="black"/>
                </a:solidFill>
                <a:latin typeface="Times New Roman" pitchFamily="18" charset="0"/>
                <a:cs typeface="Times New Roman" pitchFamily="18" charset="0"/>
              </a:rPr>
              <a:t>άγχους. Μέθοδοι που χρησιμοποιούνται σήμερα στη συμβολή της ψυχολογίας στον αθλητισμό είναι αυτές όπως η νοερή απεικόνιση μέσω της οποίας ο αθλητής χρησιμοποιεί τη φαντασία του για να προπονηθεί στην επίτευξη του στόχου του, τεχνικές χαλάρωσης, μέθοδοι ενίσχυσης των κινήτρων των αθλητών και της αυτοπεποίθησης τους , συμβουλευτική και αντιμετώπιση ψυχολογικών τραυμάτων που μπορεί να οφείλονται σε σωματικούς τραυματισμούς.</a:t>
            </a:r>
            <a:endParaRPr lang="el-GR" dirty="0">
              <a:solidFill>
                <a:prstClr val="black"/>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683238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67544" y="548680"/>
            <a:ext cx="8496944" cy="5570756"/>
          </a:xfrm>
          <a:prstGeom prst="rect">
            <a:avLst/>
          </a:prstGeom>
        </p:spPr>
        <p:txBody>
          <a:bodyPr wrap="square">
            <a:spAutoFit/>
          </a:bodyPr>
          <a:lstStyle/>
          <a:p>
            <a:pPr lvl="0" algn="ctr">
              <a:spcBef>
                <a:spcPts val="580"/>
              </a:spcBef>
              <a:buClr>
                <a:srgbClr val="D34817"/>
              </a:buClr>
              <a:buSzPct val="85000"/>
            </a:pPr>
            <a:r>
              <a:rPr lang="el-GR" sz="2400" b="1" dirty="0" smtClean="0">
                <a:solidFill>
                  <a:prstClr val="black"/>
                </a:solidFill>
                <a:latin typeface="Times New Roman" pitchFamily="18" charset="0"/>
                <a:cs typeface="Times New Roman" pitchFamily="18" charset="0"/>
              </a:rPr>
              <a:t>ΟΙ ΩΦΕΛΕΙΕΣ ΤΗΣ ΑΣΚΗΣΗΣ</a:t>
            </a:r>
          </a:p>
          <a:p>
            <a:pPr lvl="0">
              <a:spcBef>
                <a:spcPts val="580"/>
              </a:spcBef>
              <a:buClr>
                <a:srgbClr val="D34817"/>
              </a:buClr>
              <a:buSzPct val="85000"/>
            </a:pPr>
            <a:r>
              <a:rPr lang="el-GR" sz="1600" dirty="0">
                <a:solidFill>
                  <a:prstClr val="black"/>
                </a:solidFill>
                <a:latin typeface="Times New Roman" pitchFamily="18" charset="0"/>
                <a:cs typeface="Times New Roman" pitchFamily="18" charset="0"/>
              </a:rPr>
              <a:t/>
            </a:r>
            <a:br>
              <a:rPr lang="el-GR" sz="1600" dirty="0">
                <a:solidFill>
                  <a:prstClr val="black"/>
                </a:solidFill>
                <a:latin typeface="Times New Roman" pitchFamily="18" charset="0"/>
                <a:cs typeface="Times New Roman" pitchFamily="18" charset="0"/>
              </a:rPr>
            </a:br>
            <a:r>
              <a:rPr lang="el-GR" dirty="0">
                <a:solidFill>
                  <a:prstClr val="black"/>
                </a:solidFill>
                <a:latin typeface="Times New Roman" pitchFamily="18" charset="0"/>
                <a:cs typeface="Times New Roman" pitchFamily="18" charset="0"/>
              </a:rPr>
              <a:t/>
            </a:r>
            <a:br>
              <a:rPr lang="el-GR" dirty="0">
                <a:solidFill>
                  <a:prstClr val="black"/>
                </a:solidFill>
                <a:latin typeface="Times New Roman" pitchFamily="18" charset="0"/>
                <a:cs typeface="Times New Roman" pitchFamily="18" charset="0"/>
              </a:rPr>
            </a:br>
            <a:r>
              <a:rPr lang="el-GR" dirty="0">
                <a:solidFill>
                  <a:prstClr val="black"/>
                </a:solidFill>
                <a:latin typeface="Times New Roman" pitchFamily="18" charset="0"/>
                <a:cs typeface="Times New Roman" pitchFamily="18" charset="0"/>
              </a:rPr>
              <a:t>Οι ωφέλειες της άσκησης είναι πολλές και ο αθλητισμός έχει μπει στο καθημερινό πρόγραμμα κάθε ατόμου, που θέλει να αισθάνεται καλά και έχει επιδιώξεις στη ζωή του.</a:t>
            </a:r>
          </a:p>
          <a:p>
            <a:pPr marL="274320" lvl="0" indent="-274320">
              <a:spcBef>
                <a:spcPts val="580"/>
              </a:spcBef>
              <a:buClr>
                <a:srgbClr val="D34817"/>
              </a:buClr>
              <a:buSzPct val="85000"/>
              <a:buFont typeface="Wingdings" pitchFamily="2" charset="2"/>
              <a:buChar char="ü"/>
            </a:pPr>
            <a:r>
              <a:rPr lang="el-GR" dirty="0">
                <a:solidFill>
                  <a:prstClr val="black"/>
                </a:solidFill>
                <a:latin typeface="Times New Roman" pitchFamily="18" charset="0"/>
                <a:cs typeface="Times New Roman" pitchFamily="18" charset="0"/>
              </a:rPr>
              <a:t>Η βελτίωση της φυσικής κατάστασης είναι το </a:t>
            </a:r>
            <a:r>
              <a:rPr lang="el-GR" dirty="0" smtClean="0">
                <a:solidFill>
                  <a:prstClr val="black"/>
                </a:solidFill>
                <a:latin typeface="Times New Roman" pitchFamily="18" charset="0"/>
                <a:cs typeface="Times New Roman" pitchFamily="18" charset="0"/>
              </a:rPr>
              <a:t>ευεργετικό </a:t>
            </a:r>
            <a:r>
              <a:rPr lang="el-GR" dirty="0">
                <a:solidFill>
                  <a:prstClr val="black"/>
                </a:solidFill>
                <a:latin typeface="Times New Roman" pitchFamily="18" charset="0"/>
                <a:cs typeface="Times New Roman" pitchFamily="18" charset="0"/>
              </a:rPr>
              <a:t>φάρμακο και η καινούργια πηγή της νιότης. Είναι ένας τρόπος, για να ξεφύγετε από την καθιστική ζωή και σας κάνει να φαίνεστε και να αισθάνεστε καλά.</a:t>
            </a:r>
          </a:p>
          <a:p>
            <a:pPr marL="274320" lvl="0" indent="-274320">
              <a:spcBef>
                <a:spcPts val="580"/>
              </a:spcBef>
              <a:buClr>
                <a:srgbClr val="D34817"/>
              </a:buClr>
              <a:buSzPct val="85000"/>
              <a:buFont typeface="Wingdings" pitchFamily="2" charset="2"/>
              <a:buChar char="ü"/>
            </a:pPr>
            <a:r>
              <a:rPr lang="el-GR" dirty="0">
                <a:solidFill>
                  <a:prstClr val="black"/>
                </a:solidFill>
                <a:latin typeface="Times New Roman" pitchFamily="18" charset="0"/>
                <a:cs typeface="Times New Roman" pitchFamily="18" charset="0"/>
              </a:rPr>
              <a:t>Η έντονη προπόνηση βοηθά στην πρόληψη των καρδιακών προσβολών, στον έλεγχο του βάρους, δίνει αίσθημα ευεξίας και αυξάνει την </a:t>
            </a:r>
            <a:r>
              <a:rPr lang="el-GR" dirty="0" smtClean="0">
                <a:solidFill>
                  <a:prstClr val="black"/>
                </a:solidFill>
                <a:latin typeface="Times New Roman" pitchFamily="18" charset="0"/>
                <a:cs typeface="Times New Roman" pitchFamily="18" charset="0"/>
              </a:rPr>
              <a:t>δημιουργικότητα.</a:t>
            </a:r>
            <a:endParaRPr lang="el-GR" dirty="0">
              <a:solidFill>
                <a:prstClr val="black"/>
              </a:solidFill>
              <a:latin typeface="Times New Roman" pitchFamily="18" charset="0"/>
              <a:cs typeface="Times New Roman" pitchFamily="18" charset="0"/>
            </a:endParaRPr>
          </a:p>
          <a:p>
            <a:pPr marL="274320" lvl="0" indent="-274320">
              <a:spcBef>
                <a:spcPts val="580"/>
              </a:spcBef>
              <a:buClr>
                <a:srgbClr val="D34817"/>
              </a:buClr>
              <a:buSzPct val="85000"/>
              <a:buFont typeface="Wingdings" pitchFamily="2" charset="2"/>
              <a:buChar char="ü"/>
            </a:pPr>
            <a:r>
              <a:rPr lang="el-GR" dirty="0">
                <a:solidFill>
                  <a:prstClr val="black"/>
                </a:solidFill>
                <a:latin typeface="Times New Roman" pitchFamily="18" charset="0"/>
                <a:cs typeface="Times New Roman" pitchFamily="18" charset="0"/>
              </a:rPr>
              <a:t>Ιατρικά έχει αποδειχτεί ότι βοηθά ασθενείς που πάσχουν από </a:t>
            </a:r>
            <a:r>
              <a:rPr lang="el-GR" dirty="0" smtClean="0">
                <a:solidFill>
                  <a:prstClr val="black"/>
                </a:solidFill>
                <a:latin typeface="Times New Roman" pitchFamily="18" charset="0"/>
                <a:cs typeface="Times New Roman" pitchFamily="18" charset="0"/>
              </a:rPr>
              <a:t>διαβήτη, </a:t>
            </a:r>
            <a:r>
              <a:rPr lang="el-GR" dirty="0">
                <a:solidFill>
                  <a:prstClr val="black"/>
                </a:solidFill>
                <a:latin typeface="Times New Roman" pitchFamily="18" charset="0"/>
                <a:cs typeface="Times New Roman" pitchFamily="18" charset="0"/>
              </a:rPr>
              <a:t>έλκος, νευρική υπερένταση, υπέρταση, οσφυαλγία, καρδιακή νόσο, κατάθλιψη, φλεβικούς κιρσούς, επανειλημμένους πονοκεφάλους και πολλά άλλα</a:t>
            </a:r>
            <a:r>
              <a:rPr lang="el-GR" dirty="0" smtClean="0">
                <a:solidFill>
                  <a:prstClr val="black"/>
                </a:solidFill>
                <a:latin typeface="Times New Roman" pitchFamily="18" charset="0"/>
                <a:cs typeface="Times New Roman" pitchFamily="18" charset="0"/>
              </a:rPr>
              <a:t>.</a:t>
            </a:r>
          </a:p>
          <a:p>
            <a:pPr marL="274320" lvl="0" indent="-274320">
              <a:spcBef>
                <a:spcPts val="580"/>
              </a:spcBef>
              <a:buClr>
                <a:srgbClr val="D34817"/>
              </a:buClr>
              <a:buSzPct val="85000"/>
              <a:buFont typeface="Wingdings" pitchFamily="2" charset="2"/>
              <a:buChar char="ü"/>
            </a:pPr>
            <a:r>
              <a:rPr lang="el-GR" dirty="0" smtClean="0">
                <a:latin typeface="Times New Roman" pitchFamily="18" charset="0"/>
                <a:cs typeface="Times New Roman" pitchFamily="18" charset="0"/>
              </a:rPr>
              <a:t>Αποτελέσματα ερευνών επιβεβαιώνουν ότι η άσκηση και η φυσική αγωγή συνεισφέρουν όχι μόνο στη βελτίωση των φυσιολογικών δεικτών των παιδιών αλλά και στην διαμόρφωση της προσωπικότητας, της ορθής αντίληψης, εκτίμησης του εαυτού τους και συνολικά στη σωματική και ψυχολογική ευεξία</a:t>
            </a:r>
            <a:r>
              <a:rPr lang="el-GR" i="1" dirty="0" smtClean="0">
                <a:latin typeface="Times New Roman" pitchFamily="18" charset="0"/>
                <a:cs typeface="Times New Roman" pitchFamily="18" charset="0"/>
              </a:rPr>
              <a:t>.</a:t>
            </a:r>
            <a:endParaRPr lang="el-GR" dirty="0">
              <a:solidFill>
                <a:prstClr val="black"/>
              </a:solidFill>
              <a:latin typeface="Times New Roman" pitchFamily="18" charset="0"/>
              <a:cs typeface="Times New Roman" pitchFamily="18" charset="0"/>
            </a:endParaRPr>
          </a:p>
          <a:p>
            <a:pPr marL="274320" lvl="0" indent="-274320">
              <a:spcBef>
                <a:spcPts val="580"/>
              </a:spcBef>
              <a:buClr>
                <a:srgbClr val="D34817"/>
              </a:buClr>
              <a:buSzPct val="85000"/>
              <a:buFont typeface="Wingdings 2"/>
              <a:buChar char=""/>
            </a:pPr>
            <a:endParaRPr lang="el-GR" sz="1600" dirty="0">
              <a:solidFill>
                <a:prstClr val="black"/>
              </a:solidFill>
              <a:latin typeface="Cambria"/>
            </a:endParaRPr>
          </a:p>
        </p:txBody>
      </p:sp>
      <p:sp>
        <p:nvSpPr>
          <p:cNvPr id="3" name="Ορθογώνιο 2"/>
          <p:cNvSpPr/>
          <p:nvPr/>
        </p:nvSpPr>
        <p:spPr>
          <a:xfrm>
            <a:off x="2286000" y="1536174"/>
            <a:ext cx="4572000" cy="338554"/>
          </a:xfrm>
          <a:prstGeom prst="rect">
            <a:avLst/>
          </a:prstGeom>
        </p:spPr>
        <p:txBody>
          <a:bodyPr>
            <a:spAutoFit/>
          </a:bodyPr>
          <a:lstStyle/>
          <a:p>
            <a:pPr marL="342900" lvl="0" indent="-342900">
              <a:spcBef>
                <a:spcPct val="20000"/>
              </a:spcBef>
            </a:pPr>
            <a:endParaRPr lang="el-GR" sz="1600" dirty="0">
              <a:solidFill>
                <a:prstClr val="black"/>
              </a:solidFill>
              <a:latin typeface="Calibri"/>
            </a:endParaRPr>
          </a:p>
        </p:txBody>
      </p:sp>
    </p:spTree>
    <p:extLst>
      <p:ext uri="{BB962C8B-B14F-4D97-AF65-F5344CB8AC3E}">
        <p14:creationId xmlns="" xmlns:p14="http://schemas.microsoft.com/office/powerpoint/2010/main" val="28493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85720" y="0"/>
            <a:ext cx="8534752" cy="3287054"/>
          </a:xfrm>
          <a:prstGeom prst="rect">
            <a:avLst/>
          </a:prstGeom>
        </p:spPr>
        <p:txBody>
          <a:bodyPr wrap="square">
            <a:spAutoFit/>
          </a:bodyPr>
          <a:lstStyle/>
          <a:p>
            <a:pPr lvl="0" algn="ctr">
              <a:spcBef>
                <a:spcPct val="20000"/>
              </a:spcBef>
            </a:pPr>
            <a:endParaRPr lang="el-GR" sz="2400" dirty="0" smtClean="0">
              <a:solidFill>
                <a:prstClr val="black"/>
              </a:solidFill>
              <a:latin typeface="Calibri"/>
            </a:endParaRPr>
          </a:p>
          <a:p>
            <a:pPr lvl="0" algn="ctr">
              <a:spcBef>
                <a:spcPct val="20000"/>
              </a:spcBef>
            </a:pPr>
            <a:r>
              <a:rPr lang="el-GR" sz="2400" b="1" dirty="0" smtClean="0">
                <a:solidFill>
                  <a:prstClr val="black"/>
                </a:solidFill>
                <a:latin typeface="Times New Roman" pitchFamily="18" charset="0"/>
                <a:cs typeface="Times New Roman" pitchFamily="18" charset="0"/>
              </a:rPr>
              <a:t>Η ΕΠΙΔΡΑΣΗ ΤΟΥ ΑΓΧΟΥΣ ΣΤΗ ΨΥΧΟΛΟΓΙΑ ΤΟΥ ΑΘΛΗΤΙΣΜΟΥ</a:t>
            </a:r>
            <a:endParaRPr lang="el-GR" sz="2400" b="1" dirty="0">
              <a:solidFill>
                <a:prstClr val="black"/>
              </a:solidFill>
              <a:latin typeface="Times New Roman" pitchFamily="18" charset="0"/>
              <a:cs typeface="Times New Roman" pitchFamily="18" charset="0"/>
            </a:endParaRPr>
          </a:p>
          <a:p>
            <a:pPr lvl="0">
              <a:spcBef>
                <a:spcPct val="20000"/>
              </a:spcBef>
            </a:pPr>
            <a:r>
              <a:rPr lang="el-GR" dirty="0" smtClean="0">
                <a:solidFill>
                  <a:prstClr val="black"/>
                </a:solidFill>
                <a:latin typeface="Times New Roman" pitchFamily="18" charset="0"/>
                <a:cs typeface="Times New Roman" pitchFamily="18" charset="0"/>
              </a:rPr>
              <a:t>Το </a:t>
            </a:r>
            <a:r>
              <a:rPr lang="el-GR" dirty="0">
                <a:solidFill>
                  <a:prstClr val="black"/>
                </a:solidFill>
                <a:latin typeface="Times New Roman" pitchFamily="18" charset="0"/>
                <a:cs typeface="Times New Roman" pitchFamily="18" charset="0"/>
              </a:rPr>
              <a:t>άγχος είναι η μεγαλύτερη μονάδα σε σχέση με την ψυχολογία του αθλητισμού . Γενικότερα το άγχος οφείλεται συνήθως  στον φόβο του αθλητή για το αποτέλεσμα του αγώνα . Πολλές φορές οι αθλητές δεν έχουν αυτοπεποίθηση και βλέπουν τον αντίπαλο καλύτερο από αυτούς . Άλλες φορές όμως οι αθλητές αγχώνονται στην προσπάθεια να ευχαριστήσουν τους θεατές και τον προπονητή τους . Γενικά το άγχος προέρχεται από την χαμηλή αυτοπεποίθηση και τις αρνητικές σκέψεις των αθλητών. </a:t>
            </a:r>
          </a:p>
          <a:p>
            <a:pPr lvl="0">
              <a:spcBef>
                <a:spcPct val="20000"/>
              </a:spcBef>
            </a:pPr>
            <a:r>
              <a:rPr lang="el-GR" sz="1600" dirty="0">
                <a:solidFill>
                  <a:prstClr val="black"/>
                </a:solidFill>
                <a:latin typeface="Calibri"/>
              </a:rPr>
              <a:t>  </a:t>
            </a:r>
          </a:p>
        </p:txBody>
      </p:sp>
      <p:sp>
        <p:nvSpPr>
          <p:cNvPr id="3" name="Ορθογώνιο 2"/>
          <p:cNvSpPr/>
          <p:nvPr/>
        </p:nvSpPr>
        <p:spPr>
          <a:xfrm>
            <a:off x="357158" y="2857497"/>
            <a:ext cx="8031266" cy="3354765"/>
          </a:xfrm>
          <a:prstGeom prst="rect">
            <a:avLst/>
          </a:prstGeom>
        </p:spPr>
        <p:txBody>
          <a:bodyPr wrap="square">
            <a:spAutoFit/>
          </a:bodyPr>
          <a:lstStyle/>
          <a:p>
            <a:pPr marL="274320" lvl="0" indent="-274320" algn="ctr">
              <a:spcBef>
                <a:spcPts val="580"/>
              </a:spcBef>
              <a:buClr>
                <a:srgbClr val="D34817"/>
              </a:buClr>
              <a:buSzPct val="85000"/>
            </a:pPr>
            <a:endParaRPr lang="el-GR" sz="2400" b="1" dirty="0" smtClean="0">
              <a:solidFill>
                <a:prstClr val="black"/>
              </a:solidFill>
              <a:latin typeface="Times New Roman" pitchFamily="18" charset="0"/>
              <a:cs typeface="Times New Roman" pitchFamily="18" charset="0"/>
            </a:endParaRPr>
          </a:p>
          <a:p>
            <a:pPr marL="274320" lvl="0" indent="-274320" algn="ctr">
              <a:spcBef>
                <a:spcPts val="580"/>
              </a:spcBef>
              <a:buClr>
                <a:srgbClr val="D34817"/>
              </a:buClr>
              <a:buSzPct val="85000"/>
            </a:pPr>
            <a:r>
              <a:rPr lang="el-GR" sz="2400" b="1" dirty="0" smtClean="0">
                <a:solidFill>
                  <a:prstClr val="black"/>
                </a:solidFill>
                <a:latin typeface="Times New Roman" pitchFamily="18" charset="0"/>
                <a:cs typeface="Times New Roman" pitchFamily="18" charset="0"/>
              </a:rPr>
              <a:t>ΔΙΑΧΕΙΡΙΣΗ ΤΟΥ ΑΓΧΟΥΣ</a:t>
            </a:r>
            <a:endParaRPr lang="el-GR" sz="2400" b="1" dirty="0">
              <a:solidFill>
                <a:prstClr val="black"/>
              </a:solidFill>
              <a:latin typeface="Times New Roman" pitchFamily="18" charset="0"/>
              <a:cs typeface="Times New Roman" pitchFamily="18" charset="0"/>
            </a:endParaRPr>
          </a:p>
          <a:p>
            <a:pPr marL="274320" lvl="0" indent="-274320">
              <a:spcBef>
                <a:spcPts val="580"/>
              </a:spcBef>
              <a:buClr>
                <a:srgbClr val="D34817"/>
              </a:buClr>
              <a:buSzPct val="85000"/>
              <a:buFont typeface="Wingdings" pitchFamily="2" charset="2"/>
              <a:buChar char="ü"/>
            </a:pPr>
            <a:r>
              <a:rPr lang="el-GR" sz="1600" dirty="0">
                <a:solidFill>
                  <a:prstClr val="black"/>
                </a:solidFill>
                <a:latin typeface="Times New Roman" pitchFamily="18" charset="0"/>
                <a:cs typeface="Times New Roman" pitchFamily="18" charset="0"/>
              </a:rPr>
              <a:t>·</a:t>
            </a:r>
            <a:r>
              <a:rPr lang="el-GR" dirty="0">
                <a:solidFill>
                  <a:prstClr val="black"/>
                </a:solidFill>
                <a:latin typeface="Times New Roman" pitchFamily="18" charset="0"/>
                <a:cs typeface="Times New Roman" pitchFamily="18" charset="0"/>
              </a:rPr>
              <a:t>Φυσικοί μέθοδοι: όπως η </a:t>
            </a:r>
            <a:r>
              <a:rPr lang="el-GR" dirty="0" err="1">
                <a:solidFill>
                  <a:prstClr val="black"/>
                </a:solidFill>
                <a:latin typeface="Times New Roman" pitchFamily="18" charset="0"/>
                <a:cs typeface="Times New Roman" pitchFamily="18" charset="0"/>
              </a:rPr>
              <a:t>yoga</a:t>
            </a:r>
            <a:r>
              <a:rPr lang="el-GR" dirty="0">
                <a:solidFill>
                  <a:prstClr val="black"/>
                </a:solidFill>
                <a:latin typeface="Times New Roman" pitchFamily="18" charset="0"/>
                <a:cs typeface="Times New Roman" pitchFamily="18" charset="0"/>
              </a:rPr>
              <a:t>, ο βελονισμός και η άθληση. </a:t>
            </a:r>
          </a:p>
          <a:p>
            <a:pPr marL="274320" lvl="0" indent="-274320">
              <a:spcBef>
                <a:spcPts val="580"/>
              </a:spcBef>
              <a:buClr>
                <a:srgbClr val="D34817"/>
              </a:buClr>
              <a:buSzPct val="85000"/>
              <a:buFont typeface="Wingdings" pitchFamily="2" charset="2"/>
              <a:buChar char="ü"/>
            </a:pPr>
            <a:r>
              <a:rPr lang="el-GR" dirty="0">
                <a:solidFill>
                  <a:prstClr val="black"/>
                </a:solidFill>
                <a:latin typeface="Times New Roman" pitchFamily="18" charset="0"/>
                <a:cs typeface="Times New Roman" pitchFamily="18" charset="0"/>
              </a:rPr>
              <a:t>·Μέθοδοι χαλάρωσης: για παράδειγμα, το μασάζ, ο διαλογισμός ή οι βαθιές αναπνοές, οι οποίες συντελούν στην ψυχική ηρεμία. Ακόμη, η </a:t>
            </a:r>
            <a:r>
              <a:rPr lang="el-GR" dirty="0" err="1">
                <a:solidFill>
                  <a:prstClr val="black"/>
                </a:solidFill>
                <a:latin typeface="Times New Roman" pitchFamily="18" charset="0"/>
                <a:cs typeface="Times New Roman" pitchFamily="18" charset="0"/>
              </a:rPr>
              <a:t>νευρομυική</a:t>
            </a:r>
            <a:r>
              <a:rPr lang="el-GR" dirty="0">
                <a:solidFill>
                  <a:prstClr val="black"/>
                </a:solidFill>
                <a:latin typeface="Times New Roman" pitchFamily="18" charset="0"/>
                <a:cs typeface="Times New Roman" pitchFamily="18" charset="0"/>
              </a:rPr>
              <a:t> μέθοδος, στην οποία χαλαρώνουμε τους γλουτούς, τα πόδια, το πρόσωπο , την πλάτη και άλλες περιοχές του σώματος στις οποίες συσσωρεύεται το άγχος. </a:t>
            </a:r>
          </a:p>
          <a:p>
            <a:pPr marL="274320" lvl="0" indent="-274320">
              <a:spcBef>
                <a:spcPts val="580"/>
              </a:spcBef>
              <a:buClr>
                <a:srgbClr val="D34817"/>
              </a:buClr>
              <a:buSzPct val="85000"/>
              <a:buFont typeface="Wingdings" pitchFamily="2" charset="2"/>
              <a:buChar char="ü"/>
            </a:pPr>
            <a:r>
              <a:rPr lang="el-GR" dirty="0">
                <a:solidFill>
                  <a:prstClr val="black"/>
                </a:solidFill>
                <a:latin typeface="Times New Roman" pitchFamily="18" charset="0"/>
                <a:cs typeface="Times New Roman" pitchFamily="18" charset="0"/>
              </a:rPr>
              <a:t>·Βιολογικές μέθοδοι: όπως τα αντί-αγχολυτικά φάρμακα</a:t>
            </a:r>
            <a:r>
              <a:rPr lang="el-GR" dirty="0" smtClean="0">
                <a:solidFill>
                  <a:prstClr val="black"/>
                </a:solidFill>
                <a:latin typeface="Times New Roman" pitchFamily="18" charset="0"/>
                <a:cs typeface="Times New Roman" pitchFamily="18" charset="0"/>
              </a:rPr>
              <a:t>. Βέβαια</a:t>
            </a:r>
            <a:r>
              <a:rPr lang="el-GR" dirty="0">
                <a:solidFill>
                  <a:prstClr val="black"/>
                </a:solidFill>
                <a:latin typeface="Times New Roman" pitchFamily="18" charset="0"/>
                <a:cs typeface="Times New Roman" pitchFamily="18" charset="0"/>
              </a:rPr>
              <a:t>, τα περισσότερα από αυτά έχουν μακρόχρονες αρνητικές επιπτώσεις στον οργανισμό των πασχόντων, γι αυτό και αποφεύγεται η άσκοπη χρήση τους.</a:t>
            </a:r>
          </a:p>
        </p:txBody>
      </p:sp>
    </p:spTree>
    <p:extLst>
      <p:ext uri="{BB962C8B-B14F-4D97-AF65-F5344CB8AC3E}">
        <p14:creationId xmlns="" xmlns:p14="http://schemas.microsoft.com/office/powerpoint/2010/main" val="3543590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http://3.bp.blogspot.com/_YXTlPcsSPcs/TTnypdxzZOI/AAAAAAAAUVU/XT7YDUm-OP0/s320/baby-athlete.jpg"/>
          <p:cNvPicPr/>
          <p:nvPr/>
        </p:nvPicPr>
        <p:blipFill>
          <a:blip r:embed="rId2" cstate="print">
            <a:lum bright="20000" contrast="26000"/>
          </a:blip>
          <a:srcRect/>
          <a:stretch>
            <a:fillRect/>
          </a:stretch>
        </p:blipFill>
        <p:spPr bwMode="auto">
          <a:xfrm>
            <a:off x="5508104" y="3046606"/>
            <a:ext cx="3635896" cy="3811394"/>
          </a:xfrm>
          <a:prstGeom prst="rect">
            <a:avLst/>
          </a:prstGeom>
          <a:noFill/>
          <a:ln w="9525">
            <a:noFill/>
            <a:miter lim="800000"/>
            <a:headEnd/>
            <a:tailEnd/>
          </a:ln>
        </p:spPr>
      </p:pic>
      <p:sp>
        <p:nvSpPr>
          <p:cNvPr id="3" name="2 - Ορθογώνιο"/>
          <p:cNvSpPr/>
          <p:nvPr/>
        </p:nvSpPr>
        <p:spPr>
          <a:xfrm>
            <a:off x="214282" y="214290"/>
            <a:ext cx="8462174" cy="4985980"/>
          </a:xfrm>
          <a:prstGeom prst="rect">
            <a:avLst/>
          </a:prstGeom>
        </p:spPr>
        <p:txBody>
          <a:bodyPr wrap="square">
            <a:spAutoFit/>
          </a:bodyPr>
          <a:lstStyle/>
          <a:p>
            <a:pPr lvl="0"/>
            <a:r>
              <a:rPr lang="el-GR" sz="1400" dirty="0" smtClean="0">
                <a:solidFill>
                  <a:srgbClr val="92D050"/>
                </a:solidFill>
                <a:latin typeface="Times New Roman" pitchFamily="18" charset="0"/>
                <a:cs typeface="Times New Roman" pitchFamily="18" charset="0"/>
              </a:rPr>
              <a:t>                                                            </a:t>
            </a:r>
            <a:r>
              <a:rPr lang="el-GR" sz="2400" b="1" dirty="0" smtClean="0">
                <a:latin typeface="Times New Roman" pitchFamily="18" charset="0"/>
                <a:cs typeface="Times New Roman" pitchFamily="18" charset="0"/>
              </a:rPr>
              <a:t>ΑΘΛΗΣΗ ΚΑΙ ΠΑΙΔΙ</a:t>
            </a:r>
          </a:p>
          <a:p>
            <a:pPr lvl="0"/>
            <a:endParaRPr lang="el-GR" sz="2400" b="1" dirty="0" smtClean="0">
              <a:latin typeface="Times New Roman" pitchFamily="18" charset="0"/>
              <a:cs typeface="Times New Roman" pitchFamily="18" charset="0"/>
            </a:endParaRPr>
          </a:p>
          <a:p>
            <a:pPr lvl="0"/>
            <a:r>
              <a:rPr lang="el-GR" dirty="0" smtClean="0">
                <a:latin typeface="Times New Roman" pitchFamily="18" charset="0"/>
                <a:cs typeface="Times New Roman" pitchFamily="18" charset="0"/>
              </a:rPr>
              <a:t>Η</a:t>
            </a:r>
            <a:r>
              <a:rPr lang="el-GR" dirty="0" smtClean="0">
                <a:solidFill>
                  <a:srgbClr val="92D050"/>
                </a:solidFill>
                <a:latin typeface="Times New Roman" pitchFamily="18" charset="0"/>
                <a:cs typeface="Times New Roman" pitchFamily="18" charset="0"/>
              </a:rPr>
              <a:t> </a:t>
            </a:r>
            <a:r>
              <a:rPr lang="el-GR" dirty="0" smtClean="0">
                <a:latin typeface="Times New Roman" pitchFamily="18" charset="0"/>
                <a:cs typeface="Times New Roman" pitchFamily="18" charset="0"/>
              </a:rPr>
              <a:t>συμμετοχή των παιδιών και των νέων στα οργανωμένα αθλήματα δίνει την ευκαιρία να βελτιώσουν τη φυσική τους κατάσταση και να συνηθίσουν σ’ έναν τρόπο ζωής και άσκησης που σε ιδανική περίπτωση θα συνεχίσουν και στην ενήλικη ζωή τους. </a:t>
            </a:r>
            <a:r>
              <a:rPr lang="el-GR" dirty="0">
                <a:latin typeface="Times New Roman" pitchFamily="18" charset="0"/>
                <a:cs typeface="Times New Roman" pitchFamily="18" charset="0"/>
              </a:rPr>
              <a:t>Επιπλέον, συμβάλλει στην ανάπτυξη κινητικών δεξιοτήτων και συντονισμού. Ο αθλητισμός δεν αφορά μόνο στη σωματική ανάπτυξη και υγεία, αλλά και στον τρόπο με τον οποίο το παιδί αρχίζει να αντιλαμβάνεται τον κόσμο. Εξίσου σημαντικό, όμως, είναι και το γεγονός ότι μέσα από τον αθλητισμό το παιδί αντιλαμβάνεται και αποδέχεται τη διαφορετικότητα και καλλιεργεί την ιδέα του αλληλοσεβασμού και της ανεκτικότητας. </a:t>
            </a:r>
            <a:r>
              <a:rPr lang="el-GR" dirty="0">
                <a:solidFill>
                  <a:srgbClr val="333333"/>
                </a:solidFill>
                <a:latin typeface="Times New Roman" pitchFamily="18" charset="0"/>
                <a:ea typeface="Times New Roman" pitchFamily="18" charset="0"/>
                <a:cs typeface="Times New Roman" pitchFamily="18" charset="0"/>
              </a:rPr>
              <a:t>Αρκετές φορές, πάντως, η λάθος επιλογή αθλήματος, οι πιεστικοί γονείς ή οι φιλόδοξοι προπονητές μπορεί να μετατρέψουν τη χαρά του μικρού αθλητή σε απογοήτευση. Το παιδί, και ειδικά το παιδί προσχολικής ηλικίας, μπορεί να μην είναι ακόμα αναπτυξιακά έτοιμο να ασχοληθεί με κάποιο άθλημα, ενώ άλλες φορές ίσως να πιεστεί να ακολουθήσει κάτι που δεν του ταιριάζει. Σε τέτοιες περιπτώσεις δεν αποδίδει καλά και, ειδικά αν αθλείται σε ανταγωνιστικό περιβάλλον, επηρεάζεται η αυτοεκτίμησή του.                                                                                                                                        Παράλληλα, μειώνονται και οι πιθανότητες να συνεχίσει να ασχολείται με τον </a:t>
            </a:r>
            <a:r>
              <a:rPr lang="el-GR" dirty="0" smtClean="0">
                <a:solidFill>
                  <a:srgbClr val="333333"/>
                </a:solidFill>
                <a:latin typeface="Times New Roman" pitchFamily="18" charset="0"/>
                <a:ea typeface="Times New Roman" pitchFamily="18" charset="0"/>
                <a:cs typeface="Times New Roman" pitchFamily="18" charset="0"/>
              </a:rPr>
              <a:t>αθλητισμό</a:t>
            </a:r>
            <a:r>
              <a:rPr lang="en-US" dirty="0" smtClean="0">
                <a:solidFill>
                  <a:srgbClr val="333333"/>
                </a:solidFill>
                <a:latin typeface="Times New Roman" pitchFamily="18" charset="0"/>
                <a:ea typeface="Times New Roman" pitchFamily="18" charset="0"/>
                <a:cs typeface="Times New Roman" pitchFamily="18" charset="0"/>
              </a:rPr>
              <a:t>.</a:t>
            </a:r>
            <a:endParaRPr lang="el-G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500034" y="1214422"/>
            <a:ext cx="8001056"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ΕΠΙΡΡΟΕΣ ΑΘΛΗΤΙΣΜΟΥ</a:t>
            </a:r>
            <a:r>
              <a:rPr kumimoji="0" lang="el-GR" sz="2400" b="1" i="0" u="none" strike="noStrike" cap="none" normalizeH="0" dirty="0" smtClean="0">
                <a:ln>
                  <a:noFill/>
                </a:ln>
                <a:effectLst/>
                <a:latin typeface="Times New Roman" pitchFamily="18" charset="0"/>
                <a:ea typeface="Calibri" pitchFamily="34" charset="0"/>
                <a:cs typeface="Times New Roman" pitchFamily="18" charset="0"/>
              </a:rPr>
              <a:t> ΓΙΑ</a:t>
            </a: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 ΤΟΥΣ ΝΕΟΥΣ</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kumimoji="0" lang="el-G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Σύμφωνα με το σύγχρονο μοντέλο ζωής η καθημερινότητα ενός παιδιού μετατρέπεται σε εφιάλτη . Από την αρχή της ζωής του ο νέος ζει μια καθιστική ζωή , πράγμα που έρχεται σε αντίθεση με τη φύση ενός νέου ανθρώπου, με αποτέλεσμα να υποβαθμίζεται η φυσική του κατάσταση και η υγεία του .Η παχυσαρκία και τα προβλήματα της εξωτερικής του εμφάνισης στην εφηβεία και στη </a:t>
            </a:r>
            <a:r>
              <a:rPr kumimoji="0" lang="el-GR"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προεφηβεία</a:t>
            </a:r>
            <a:r>
              <a:rPr kumimoji="0" lang="el-G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μειώνουν το αίσθημα της αυτοπεποίθησης και του δυναμισμού  ενός νέου. Ξεκινώντας όμως από μικρή ηλικία τον αθλητισμό σαν παιχνίδι οξύνει την δημιουργικότητα του και συνεπώς το δημιουργικό του εγωισμό. Μεγαλώνοντας  οι επιδράσεις του αθλητισμού στο χαρακτήρα του, το αίσθημα της συνεργασίας και της συλλογικότητας γίνονται αισθητά.</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F:\SOUZANA\triti ilikia.jpg"/>
          <p:cNvPicPr/>
          <p:nvPr/>
        </p:nvPicPr>
        <p:blipFill>
          <a:blip r:embed="rId2" cstate="print">
            <a:lum bright="10000" contrast="38000"/>
          </a:blip>
          <a:srcRect/>
          <a:stretch>
            <a:fillRect/>
          </a:stretch>
        </p:blipFill>
        <p:spPr bwMode="auto">
          <a:xfrm>
            <a:off x="4535996" y="3349447"/>
            <a:ext cx="4608004" cy="3508553"/>
          </a:xfrm>
          <a:prstGeom prst="rect">
            <a:avLst/>
          </a:prstGeom>
          <a:noFill/>
          <a:ln w="9525">
            <a:noFill/>
            <a:miter lim="800000"/>
            <a:headEnd/>
            <a:tailEnd/>
          </a:ln>
        </p:spPr>
      </p:pic>
      <p:sp>
        <p:nvSpPr>
          <p:cNvPr id="3" name="2 - Ορθογώνιο"/>
          <p:cNvSpPr/>
          <p:nvPr/>
        </p:nvSpPr>
        <p:spPr>
          <a:xfrm>
            <a:off x="214282" y="500042"/>
            <a:ext cx="8030126" cy="3323987"/>
          </a:xfrm>
          <a:prstGeom prst="rect">
            <a:avLst/>
          </a:prstGeom>
        </p:spPr>
        <p:txBody>
          <a:bodyPr wrap="square">
            <a:spAutoFit/>
          </a:bodyPr>
          <a:lstStyle/>
          <a:p>
            <a:pPr algn="ctr" fontAlgn="base">
              <a:spcBef>
                <a:spcPct val="0"/>
              </a:spcBef>
              <a:spcAft>
                <a:spcPct val="0"/>
              </a:spcAft>
            </a:pPr>
            <a:r>
              <a:rPr lang="el-GR" sz="2400" b="1" dirty="0" smtClean="0">
                <a:latin typeface="Times New Roman" pitchFamily="18" charset="0"/>
                <a:cs typeface="Times New Roman" pitchFamily="18" charset="0"/>
              </a:rPr>
              <a:t>ΑΣΚΗΣΗ ΣΤΙΣ ΜΕΓΑΛΥΤΕΡΕΣ ΗΛΙΚΙΕΣ</a:t>
            </a:r>
          </a:p>
          <a:p>
            <a:pPr algn="ctr" fontAlgn="base">
              <a:spcBef>
                <a:spcPct val="0"/>
              </a:spcBef>
              <a:spcAft>
                <a:spcPct val="0"/>
              </a:spcAft>
            </a:pPr>
            <a:endParaRPr lang="el-GR" sz="2400" b="1" dirty="0" smtClean="0">
              <a:latin typeface="Times New Roman" pitchFamily="18" charset="0"/>
              <a:cs typeface="Times New Roman" pitchFamily="18" charset="0"/>
            </a:endParaRPr>
          </a:p>
          <a:p>
            <a:pPr lvl="0" fontAlgn="base">
              <a:spcBef>
                <a:spcPct val="0"/>
              </a:spcBef>
              <a:spcAft>
                <a:spcPct val="0"/>
              </a:spcAft>
            </a:pPr>
            <a:r>
              <a:rPr lang="el-GR" dirty="0">
                <a:latin typeface="Times New Roman" pitchFamily="18" charset="0"/>
                <a:ea typeface="Calibri" pitchFamily="34" charset="0"/>
                <a:cs typeface="Times New Roman" pitchFamily="18" charset="0"/>
              </a:rPr>
              <a:t>Στη σημερινή εποχή όλο και περισσότεροι άνθρωποι  αντιλαμβάνονται και μαθαίνουν τη σημαντικότητα της σωματικής δραστηριότητας σε όλη τη διάρκεια της ζωής τους. Πολλοί άνθρωποι αγνοούν ότι , όχι μόνο είναι ωφέλιμο αλλά αναγκαίο να παραμένουν σωματικά  δραστήριοι ακόμα και όταν περάσουν τα 65 τους χρόνια. Αντιθέτως οι περισσότεροι πιστεύουν ότι περνώντας αυτή την ηλικία οι άνθρωποι εξασθενούν και πρέπει να ακολουθούν μια καθιστική ζωή. Αυτό είναι ψέμα, μόνο ένα ποσοστό μόλις 5% του πληθυσμού αυτής της ηλικίας είναι σωματικά εξαρτημένοι από την βοήθεια των άλλων για να </a:t>
            </a:r>
            <a:r>
              <a:rPr lang="el-GR" dirty="0" smtClean="0">
                <a:latin typeface="Times New Roman" pitchFamily="18" charset="0"/>
                <a:ea typeface="Calibri" pitchFamily="34" charset="0"/>
                <a:cs typeface="Times New Roman" pitchFamily="18" charset="0"/>
              </a:rPr>
              <a:t>επιβιώσουν , ενώ το </a:t>
            </a:r>
            <a:r>
              <a:rPr lang="el-GR" dirty="0">
                <a:latin typeface="Times New Roman" pitchFamily="18" charset="0"/>
                <a:ea typeface="Calibri" pitchFamily="34" charset="0"/>
                <a:cs typeface="Times New Roman" pitchFamily="18" charset="0"/>
              </a:rPr>
              <a:t>υπόλοιπο 95%  ζει  </a:t>
            </a:r>
            <a:r>
              <a:rPr lang="el-GR" dirty="0" smtClean="0">
                <a:latin typeface="Times New Roman" pitchFamily="18" charset="0"/>
                <a:ea typeface="Calibri" pitchFamily="34" charset="0"/>
                <a:cs typeface="Times New Roman" pitchFamily="18" charset="0"/>
              </a:rPr>
              <a:t>ανεξάρτητο</a:t>
            </a:r>
            <a:r>
              <a:rPr lang="en-US" dirty="0" smtClean="0">
                <a:latin typeface="Times New Roman" pitchFamily="18" charset="0"/>
                <a:ea typeface="Calibri" pitchFamily="34" charset="0"/>
                <a:cs typeface="Times New Roman" pitchFamily="18" charset="0"/>
              </a:rPr>
              <a:t>.</a:t>
            </a:r>
            <a:endParaRPr lang="el-G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642910" y="928670"/>
            <a:ext cx="7673506"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ΑΘΛΗΣΗ ΓΙΑ </a:t>
            </a:r>
            <a:r>
              <a:rPr kumimoji="0" lang="en-US" sz="2400" b="1" i="0" u="none" strike="noStrike" cap="none" normalizeH="0" baseline="0" dirty="0" smtClean="0">
                <a:ln>
                  <a:noFill/>
                </a:ln>
                <a:effectLst/>
                <a:latin typeface="Times New Roman" pitchFamily="18" charset="0"/>
                <a:ea typeface="Calibri" pitchFamily="34" charset="0"/>
                <a:cs typeface="Times New Roman" pitchFamily="18" charset="0"/>
              </a:rPr>
              <a:t>ATOMA </a:t>
            </a: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ΜΕ ΕΙΔΙΚΕΣ ΑΝΑΓΚΕΣ</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Σε όλο το φάσμα των ‘’αναπηριών ‘’ κινητικές ή αισθητηριακές διαταραχές, η άσκηση και η κινητική δραστηριότητα  βοηθάει στη βελτίωση της αυτοεξυπηρέτησης και την ελάττωση των συνεπειών της αναπηρίας. Μέσα από τη φυσική δραστηριότητα το άτομο με ειδικές ανάγκες κοινωνικοποιείται και συμμετέχει ισότιμα στα δρώμενα. Με τη συμμετοχή σε ομαδικές ή ατομικές φυσικές δραστηριότητες, το άτομο με ειδικές ανάγκες χτίζει την αυτοεκτίμηση του και οδηγείται στην πιο εύκολη επιτυχία των στόχων του, δυναμώνει τις δεξιότητες του και αυτό το βοηθά να ενταχθεί σε ομάδες αρτιμελών και να μαθαίνει να διαχειρίζεται μέσω αυτού το άγχος του και τα συναισθήματα ανεπάρκειας που το κάνουν να έχει η αντίληψη της κατάστασης του. Έτσι ενεργεί με σκοπό τη σταδιακή βελτίωση της. </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70" name="Rectangle 2"/>
          <p:cNvSpPr>
            <a:spLocks noChangeArrowheads="1"/>
          </p:cNvSpPr>
          <p:nvPr/>
        </p:nvSpPr>
        <p:spPr bwMode="auto">
          <a:xfrm>
            <a:off x="179512" y="2736111"/>
            <a:ext cx="799288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endPar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endParaRPr>
          </a:p>
          <a:p>
            <a:pPr lvl="0" fontAlgn="base">
              <a:spcBef>
                <a:spcPct val="0"/>
              </a:spcBef>
              <a:spcAft>
                <a:spcPct val="0"/>
              </a:spcAft>
            </a:pPr>
            <a:endPar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http://3.bp.blogspot.com/_6vMVqFdhfzU/S5DCoSan5bI/AAAAAAAAJ0M/nYWe6UfwfcA/s320/%CE%91%CE%B8%CE%BB%CE%B7%CF%84%CE%B9%CF%83%CE%BC%CF%8C%CF%82-%CE%A7%CF%89%CF%81%CE%AF%CF%82-%CE%91%CE%BD%CE%B1%CE%B2%CE%BF%CE%BB%CE%B9%CE%BA%CE%AC.jpg"/>
          <p:cNvPicPr>
            <a:picLocks noChangeAspect="1" noChangeArrowheads="1"/>
          </p:cNvPicPr>
          <p:nvPr/>
        </p:nvPicPr>
        <p:blipFill>
          <a:blip r:embed="rId2"/>
          <a:srcRect/>
          <a:stretch>
            <a:fillRect/>
          </a:stretch>
        </p:blipFill>
        <p:spPr bwMode="auto">
          <a:xfrm>
            <a:off x="5715008" y="3016973"/>
            <a:ext cx="3430836" cy="3858004"/>
          </a:xfrm>
          <a:prstGeom prst="rect">
            <a:avLst/>
          </a:prstGeom>
          <a:noFill/>
        </p:spPr>
      </p:pic>
      <p:sp>
        <p:nvSpPr>
          <p:cNvPr id="30722" name="Rectangle 2"/>
          <p:cNvSpPr>
            <a:spLocks noChangeArrowheads="1"/>
          </p:cNvSpPr>
          <p:nvPr/>
        </p:nvSpPr>
        <p:spPr bwMode="auto">
          <a:xfrm>
            <a:off x="179512" y="404663"/>
            <a:ext cx="8750206" cy="45858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Ο</a:t>
            </a:r>
            <a:r>
              <a:rPr kumimoji="0" lang="el-GR" sz="2400" b="1" i="0" u="none" strike="noStrike" cap="none" normalizeH="0" dirty="0" smtClean="0">
                <a:ln>
                  <a:noFill/>
                </a:ln>
                <a:effectLst/>
                <a:latin typeface="Times New Roman" pitchFamily="18" charset="0"/>
                <a:ea typeface="Calibri" pitchFamily="34" charset="0"/>
                <a:cs typeface="Times New Roman" pitchFamily="18" charset="0"/>
              </a:rPr>
              <a:t> </a:t>
            </a:r>
            <a:r>
              <a:rPr kumimoji="0" lang="el-GR" sz="2400" b="1" i="0" u="none" strike="noStrike" cap="none" normalizeH="0" baseline="0" dirty="0" smtClean="0">
                <a:ln>
                  <a:noFill/>
                </a:ln>
                <a:effectLst/>
                <a:latin typeface="Times New Roman" pitchFamily="18" charset="0"/>
                <a:ea typeface="Calibri" pitchFamily="34" charset="0"/>
                <a:cs typeface="Times New Roman" pitchFamily="18" charset="0"/>
              </a:rPr>
              <a:t>ΠΡΩΤΑΘΛΗΤΙΣΜΟΣ.</a:t>
            </a:r>
            <a:endParaRPr kumimoji="0" lang="el-GR" sz="2400" b="0" i="0" u="none" strike="noStrike" cap="none" normalizeH="0" baseline="0" dirty="0" smtClean="0">
              <a:ln>
                <a:noFill/>
              </a:ln>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Ο αθλητισμός όταν χάσει την πρωταρχική του αξία, της χαράς και της ευεξίας και μετατραπεί σε κυνήγι δόξας, πρωταθλητισμού, κοινωνικής καταξίωσης και οικονομικού κέρδους οδηγεί σε σωματική και ψυχική καταπόνηση του οργανισμού. </a:t>
            </a:r>
            <a:r>
              <a:rPr kumimoji="0" lang="el-GR"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Η επιτυχία στον αθλητισμό, όταν γίνεται αυτοσκοπός απαιτεί υπερβολή και εξαντλητική προσπάθεια. Ο </a:t>
            </a:r>
            <a:r>
              <a:rPr kumimoji="0" lang="el-GR"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πρω</a:t>
            </a:r>
            <a:r>
              <a:rPr kumimoji="0" lang="el-GR"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ταθλητισμός αποτελεί ένα είδος κατάχρησης και αν δεν γίνεται με προσοχή και συνεχή ιατρική και άλλη επιστημονική παρακολούθηση, δημιουργεί κινδύνους για την υγεία και μετριάζει τα οφέλη της άσκησης. Παράλληλα, ο ψυχικός κόσμος ιδιαίτερα των παιδιών επιβαρύνεται επικίνδυνα.</a:t>
            </a:r>
            <a:br>
              <a:rPr kumimoji="0" lang="el-GR"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br>
            <a:r>
              <a:rPr kumimoji="0" lang="el-GR"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Η κατάχρηση και ο αυτοσκοπός της επιτυχίας οδηγεί πολλές φορές σε μια νέα ηθική με την χρήση οποιουδήποτε μέσου, όπως της</a:t>
            </a:r>
            <a:r>
              <a:rPr lang="el-GR" dirty="0" smtClean="0">
                <a:latin typeface="Times New Roman" pitchFamily="18" charset="0"/>
                <a:ea typeface="Calibri" pitchFamily="34" charset="0"/>
                <a:cs typeface="Times New Roman" pitchFamily="18" charset="0"/>
              </a:rPr>
              <a:t> </a:t>
            </a:r>
            <a:r>
              <a:rPr kumimoji="0" lang="el-GR"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φαρμακοδιέγερσης</a:t>
            </a:r>
            <a:r>
              <a:rPr kumimoji="0" lang="el-GR"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(ντόπινγκ) με δυσάρεστες συνέπειες. Οι επιπτώσεις πάνω στον αναπτυσσόμενο οργανισμό των παιδιών, εάν δεν υπάρχει ισορροπία και μέτρο στην άθληση είναι σημαντικές και επεκτείνονται, πέρα από την οργανική και ψυχική υγεία, και στη διαμόρφωση του χαρακτήρα και της προσωπικότητας των παιδιών.</a:t>
            </a:r>
            <a:endParaRPr kumimoji="0" lang="el-G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resh-juic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91838" y="4481142"/>
            <a:ext cx="4352162" cy="236021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Ορθογώνιο 1"/>
          <p:cNvSpPr/>
          <p:nvPr/>
        </p:nvSpPr>
        <p:spPr>
          <a:xfrm>
            <a:off x="107505" y="404663"/>
            <a:ext cx="9036495" cy="4087273"/>
          </a:xfrm>
          <a:prstGeom prst="rect">
            <a:avLst/>
          </a:prstGeom>
        </p:spPr>
        <p:txBody>
          <a:bodyPr wrap="square">
            <a:spAutoFit/>
          </a:bodyPr>
          <a:lstStyle/>
          <a:p>
            <a:pPr algn="ctr">
              <a:lnSpc>
                <a:spcPct val="115000"/>
              </a:lnSpc>
              <a:spcAft>
                <a:spcPts val="1000"/>
              </a:spcAft>
            </a:pPr>
            <a:r>
              <a:rPr lang="el-GR" sz="2400" b="1" dirty="0" smtClean="0">
                <a:solidFill>
                  <a:srgbClr val="000000"/>
                </a:solidFill>
                <a:latin typeface="Times New Roman" pitchFamily="18" charset="0"/>
                <a:ea typeface="Times New Roman"/>
                <a:cs typeface="Times New Roman" pitchFamily="18" charset="0"/>
              </a:rPr>
              <a:t>ΔΙΑΤΡΟΦΗ</a:t>
            </a:r>
          </a:p>
          <a:p>
            <a:pPr>
              <a:lnSpc>
                <a:spcPct val="115000"/>
              </a:lnSpc>
              <a:spcAft>
                <a:spcPts val="1000"/>
              </a:spcAft>
            </a:pPr>
            <a:r>
              <a:rPr lang="el-GR" b="1" dirty="0" smtClean="0">
                <a:solidFill>
                  <a:srgbClr val="000000"/>
                </a:solidFill>
                <a:latin typeface="Times New Roman" pitchFamily="18" charset="0"/>
                <a:ea typeface="Times New Roman"/>
                <a:cs typeface="Times New Roman" pitchFamily="18" charset="0"/>
              </a:rPr>
              <a:t>Η Διατροφή επηρεάζει τη συναισθηματική κατάσταση του ατόμου. Η σωστή διατροφή συμβάλλει στην καλή ψυχική υγεία, ενώ η ελλιπής διατροφή μπορεί να προκαλέσει σωματικές και ψυχολογικές διαταραχές.</a:t>
            </a:r>
          </a:p>
          <a:p>
            <a:pPr>
              <a:lnSpc>
                <a:spcPct val="115000"/>
              </a:lnSpc>
              <a:spcAft>
                <a:spcPts val="1000"/>
              </a:spcAft>
            </a:pPr>
            <a:r>
              <a:rPr lang="el-GR" dirty="0" smtClean="0">
                <a:solidFill>
                  <a:srgbClr val="000000"/>
                </a:solidFill>
                <a:latin typeface="Times New Roman" pitchFamily="18" charset="0"/>
                <a:ea typeface="Times New Roman"/>
                <a:cs typeface="Times New Roman" pitchFamily="18" charset="0"/>
              </a:rPr>
              <a:t>Διατροφή</a:t>
            </a:r>
            <a:r>
              <a:rPr lang="el-GR" dirty="0" smtClean="0">
                <a:latin typeface="Times New Roman" pitchFamily="18" charset="0"/>
                <a:ea typeface="Times New Roman"/>
                <a:cs typeface="Times New Roman" pitchFamily="18" charset="0"/>
              </a:rPr>
              <a:t> </a:t>
            </a:r>
            <a:r>
              <a:rPr lang="el-GR" dirty="0">
                <a:latin typeface="Times New Roman" pitchFamily="18" charset="0"/>
                <a:ea typeface="Times New Roman"/>
                <a:cs typeface="Times New Roman" pitchFamily="18" charset="0"/>
              </a:rPr>
              <a:t>είναι γενικά το σύνολο των ουσιών που προσλαμβάνει ο οργανισμός με τη μορφή τροφής. Οι ουσίες αυτές εκτός από το ότι παρέχουν τις απαραίτητες ύλες για τη σύνθεση των ιστών και χυμών του οργανισμού, επίσης  προμηθεύουν τη χημική ενέργεια που εκλύεται κατά το μεταβολισμό τους και που τελικά μετατρέπεται σε θερμότητα.</a:t>
            </a:r>
          </a:p>
          <a:p>
            <a:pPr>
              <a:lnSpc>
                <a:spcPct val="115000"/>
              </a:lnSpc>
              <a:spcAft>
                <a:spcPts val="1000"/>
              </a:spcAft>
            </a:pPr>
            <a:r>
              <a:rPr lang="el-GR" dirty="0">
                <a:latin typeface="Times New Roman" pitchFamily="18" charset="0"/>
                <a:ea typeface="Times New Roman"/>
                <a:cs typeface="Times New Roman" pitchFamily="18" charset="0"/>
              </a:rPr>
              <a:t>  Εκτός από το οξυγόνο, που προσλαμβάνεται από την αναπνοή, οι υπόλοιπες τροφές εισάγονται στον οργανισμό από το στόμα στο πεπτικό σύστημα όπου υποβάλλονται σε όλες τις χημικές και φυσικοχημικές μεταβολές, οι οποίες κάνουν δυνατή την ολοκληρωτική χρησιμοποίηση τους. </a:t>
            </a:r>
            <a:endParaRPr lang="el-GR" dirty="0">
              <a:effectLst/>
              <a:latin typeface="Times New Roman" pitchFamily="18" charset="0"/>
              <a:ea typeface="Times New Roman"/>
              <a:cs typeface="Times New Roman" pitchFamily="18" charset="0"/>
            </a:endParaRPr>
          </a:p>
        </p:txBody>
      </p:sp>
    </p:spTree>
    <p:extLst>
      <p:ext uri="{BB962C8B-B14F-4D97-AF65-F5344CB8AC3E}">
        <p14:creationId xmlns="" xmlns:p14="http://schemas.microsoft.com/office/powerpoint/2010/main" val="270545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42844" y="214290"/>
            <a:ext cx="8532360" cy="5170646"/>
          </a:xfrm>
          <a:prstGeom prst="rect">
            <a:avLst/>
          </a:prstGeom>
        </p:spPr>
        <p:txBody>
          <a:bodyPr wrap="square">
            <a:spAutoFit/>
          </a:bodyPr>
          <a:lstStyle/>
          <a:p>
            <a:pPr marL="342900" lvl="0" indent="-342900" algn="ctr">
              <a:spcBef>
                <a:spcPct val="20000"/>
              </a:spcBef>
              <a:buFont typeface="Arial" pitchFamily="34" charset="0"/>
              <a:buChar char="•"/>
            </a:pPr>
            <a:endParaRPr lang="el-GR" sz="2400" dirty="0" smtClean="0">
              <a:latin typeface="Calibri"/>
            </a:endParaRPr>
          </a:p>
          <a:p>
            <a:pPr lvl="0" algn="ctr">
              <a:spcBef>
                <a:spcPct val="20000"/>
              </a:spcBef>
            </a:pPr>
            <a:r>
              <a:rPr lang="el-GR" sz="2400" b="1" dirty="0" smtClean="0">
                <a:latin typeface="Times New Roman" pitchFamily="18" charset="0"/>
                <a:cs typeface="Times New Roman" pitchFamily="18" charset="0"/>
              </a:rPr>
              <a:t>ΔΙΑΤΡΟΦΙΚΕΣ ΔΙΑΤΑΡΑΧΕΣ</a:t>
            </a:r>
          </a:p>
          <a:p>
            <a:pPr lvl="0" algn="ctr">
              <a:spcBef>
                <a:spcPct val="20000"/>
              </a:spcBef>
            </a:pPr>
            <a:endParaRPr lang="el-GR" sz="2400" b="1" dirty="0">
              <a:latin typeface="Times New Roman" pitchFamily="18" charset="0"/>
              <a:cs typeface="Times New Roman" pitchFamily="18" charset="0"/>
            </a:endParaRPr>
          </a:p>
          <a:p>
            <a:pPr lvl="0">
              <a:spcBef>
                <a:spcPct val="20000"/>
              </a:spcBef>
            </a:pPr>
            <a:r>
              <a:rPr lang="el-GR" dirty="0" smtClean="0">
                <a:solidFill>
                  <a:prstClr val="black"/>
                </a:solidFill>
                <a:latin typeface="Times New Roman" pitchFamily="18" charset="0"/>
                <a:cs typeface="Times New Roman" pitchFamily="18" charset="0"/>
              </a:rPr>
              <a:t>Οι </a:t>
            </a:r>
            <a:r>
              <a:rPr lang="el-GR" dirty="0">
                <a:solidFill>
                  <a:prstClr val="black"/>
                </a:solidFill>
                <a:latin typeface="Times New Roman" pitchFamily="18" charset="0"/>
                <a:cs typeface="Times New Roman" pitchFamily="18" charset="0"/>
              </a:rPr>
              <a:t>κύριοι τύποι των διατροφικών διαταραχών , όπως η ψυχογενής ανορεξία και η ψυχογενής βουλιμία  είναι ήδη γνωστές . Τα τελευταία χρόνια όμως , από μελέτες που έγιναν σημειώθηκε  μια άλλη μορφή διατροφικής διαταραχής  </a:t>
            </a:r>
            <a:r>
              <a:rPr lang="en-US" dirty="0">
                <a:solidFill>
                  <a:prstClr val="black"/>
                </a:solidFill>
                <a:latin typeface="Times New Roman" pitchFamily="18" charset="0"/>
                <a:cs typeface="Times New Roman" pitchFamily="18" charset="0"/>
              </a:rPr>
              <a:t>:</a:t>
            </a:r>
            <a:r>
              <a:rPr lang="fr-FR" dirty="0">
                <a:solidFill>
                  <a:prstClr val="black"/>
                </a:solidFill>
                <a:latin typeface="Times New Roman" pitchFamily="18" charset="0"/>
                <a:cs typeface="Times New Roman" pitchFamily="18" charset="0"/>
              </a:rPr>
              <a:t> </a:t>
            </a:r>
            <a:r>
              <a:rPr lang="el-GR" dirty="0">
                <a:solidFill>
                  <a:prstClr val="black"/>
                </a:solidFill>
                <a:latin typeface="Times New Roman" pitchFamily="18" charset="0"/>
                <a:cs typeface="Times New Roman" pitchFamily="18" charset="0"/>
              </a:rPr>
              <a:t>η </a:t>
            </a:r>
            <a:r>
              <a:rPr lang="el-GR" dirty="0" err="1">
                <a:solidFill>
                  <a:prstClr val="black"/>
                </a:solidFill>
                <a:latin typeface="Times New Roman" pitchFamily="18" charset="0"/>
                <a:cs typeface="Times New Roman" pitchFamily="18" charset="0"/>
              </a:rPr>
              <a:t>υπερφαγία</a:t>
            </a:r>
            <a:r>
              <a:rPr lang="el-GR" dirty="0">
                <a:solidFill>
                  <a:prstClr val="black"/>
                </a:solidFill>
                <a:latin typeface="Times New Roman" pitchFamily="18" charset="0"/>
                <a:cs typeface="Times New Roman" pitchFamily="18" charset="0"/>
              </a:rPr>
              <a:t> .  Η οποία </a:t>
            </a:r>
            <a:r>
              <a:rPr lang="el-GR" dirty="0" smtClean="0">
                <a:solidFill>
                  <a:prstClr val="black"/>
                </a:solidFill>
                <a:latin typeface="Times New Roman" pitchFamily="18" charset="0"/>
                <a:cs typeface="Times New Roman" pitchFamily="18" charset="0"/>
              </a:rPr>
              <a:t>πλήττει  </a:t>
            </a:r>
            <a:r>
              <a:rPr lang="el-GR" dirty="0">
                <a:solidFill>
                  <a:prstClr val="black"/>
                </a:solidFill>
                <a:latin typeface="Times New Roman" pitchFamily="18" charset="0"/>
                <a:cs typeface="Times New Roman" pitchFamily="18" charset="0"/>
              </a:rPr>
              <a:t>ένα μεγάλο μέρος του πληθυσμού.  </a:t>
            </a:r>
          </a:p>
          <a:p>
            <a:pPr lvl="0">
              <a:spcBef>
                <a:spcPct val="20000"/>
              </a:spcBef>
            </a:pPr>
            <a:r>
              <a:rPr lang="el-GR" dirty="0">
                <a:solidFill>
                  <a:prstClr val="black"/>
                </a:solidFill>
                <a:latin typeface="Times New Roman" pitchFamily="18" charset="0"/>
                <a:cs typeface="Times New Roman" pitchFamily="18" charset="0"/>
              </a:rPr>
              <a:t>   Το να καταπολεμήσουμε το άγχος (αφού εκεί οφείλεται η </a:t>
            </a:r>
            <a:r>
              <a:rPr lang="el-GR" dirty="0" err="1">
                <a:solidFill>
                  <a:prstClr val="black"/>
                </a:solidFill>
                <a:latin typeface="Times New Roman" pitchFamily="18" charset="0"/>
                <a:cs typeface="Times New Roman" pitchFamily="18" charset="0"/>
              </a:rPr>
              <a:t>υπερφαγία</a:t>
            </a:r>
            <a:r>
              <a:rPr lang="el-GR" dirty="0">
                <a:solidFill>
                  <a:prstClr val="black"/>
                </a:solidFill>
                <a:latin typeface="Times New Roman" pitchFamily="18" charset="0"/>
                <a:cs typeface="Times New Roman" pitchFamily="18" charset="0"/>
              </a:rPr>
              <a:t> )είναι δύσκολο </a:t>
            </a:r>
            <a:r>
              <a:rPr lang="el-GR" dirty="0" smtClean="0">
                <a:solidFill>
                  <a:prstClr val="black"/>
                </a:solidFill>
                <a:latin typeface="Times New Roman" pitchFamily="18" charset="0"/>
                <a:cs typeface="Times New Roman" pitchFamily="18" charset="0"/>
              </a:rPr>
              <a:t>Επιδιώκουμε </a:t>
            </a:r>
            <a:r>
              <a:rPr lang="el-GR" dirty="0">
                <a:solidFill>
                  <a:prstClr val="black"/>
                </a:solidFill>
                <a:latin typeface="Times New Roman" pitchFamily="18" charset="0"/>
                <a:cs typeface="Times New Roman" pitchFamily="18" charset="0"/>
              </a:rPr>
              <a:t>να βγούμε από τον φαύλο  κύκλο που </a:t>
            </a:r>
            <a:r>
              <a:rPr lang="el-GR" dirty="0" smtClean="0">
                <a:solidFill>
                  <a:prstClr val="black"/>
                </a:solidFill>
                <a:latin typeface="Times New Roman" pitchFamily="18" charset="0"/>
                <a:cs typeface="Times New Roman" pitchFamily="18" charset="0"/>
              </a:rPr>
              <a:t>δημιουργείται. </a:t>
            </a:r>
            <a:r>
              <a:rPr lang="el-GR" dirty="0">
                <a:solidFill>
                  <a:prstClr val="black"/>
                </a:solidFill>
                <a:latin typeface="Times New Roman" pitchFamily="18" charset="0"/>
                <a:cs typeface="Times New Roman" pitchFamily="18" charset="0"/>
              </a:rPr>
              <a:t>Έτσι θα αυξήσουμε την πιθανότητα της  επιτυχίας μας .</a:t>
            </a:r>
          </a:p>
          <a:p>
            <a:pPr lvl="0">
              <a:spcBef>
                <a:spcPct val="20000"/>
              </a:spcBef>
            </a:pPr>
            <a:r>
              <a:rPr lang="el-GR" dirty="0">
                <a:solidFill>
                  <a:prstClr val="black"/>
                </a:solidFill>
                <a:latin typeface="Times New Roman" pitchFamily="18" charset="0"/>
                <a:cs typeface="Times New Roman" pitchFamily="18" charset="0"/>
              </a:rPr>
              <a:t>    Για την  επίτευξη των στόχων μας υπάρχουν αισθητές δυσκολίες και εμπόδια. Δυστυχώς από νεαρή ηλικία συνηθίζουμε να καταπολεμάμε το άγχος με λιπαρές και ανθυγιεινές τροφές  με αποτέλεσμα να απομακρυνόμαστε από τον σκοπό μας φθείροντας έτσι και το σώμα μας.</a:t>
            </a:r>
          </a:p>
          <a:p>
            <a:pPr lvl="0">
              <a:spcBef>
                <a:spcPct val="20000"/>
              </a:spcBef>
            </a:pPr>
            <a:r>
              <a:rPr lang="el-GR" dirty="0">
                <a:solidFill>
                  <a:prstClr val="black"/>
                </a:solidFill>
                <a:latin typeface="Times New Roman" pitchFamily="18" charset="0"/>
                <a:cs typeface="Times New Roman" pitchFamily="18" charset="0"/>
              </a:rPr>
              <a:t>    Ακόμα από την κακή διατροφή δημιουργεί οξειδωτικό </a:t>
            </a:r>
            <a:r>
              <a:rPr lang="en-US" dirty="0">
                <a:solidFill>
                  <a:prstClr val="black"/>
                </a:solidFill>
                <a:latin typeface="Times New Roman" pitchFamily="18" charset="0"/>
                <a:cs typeface="Times New Roman" pitchFamily="18" charset="0"/>
              </a:rPr>
              <a:t>stress </a:t>
            </a:r>
            <a:r>
              <a:rPr lang="el-GR" dirty="0">
                <a:solidFill>
                  <a:prstClr val="black"/>
                </a:solidFill>
                <a:latin typeface="Times New Roman" pitchFamily="18" charset="0"/>
                <a:cs typeface="Times New Roman" pitchFamily="18" charset="0"/>
              </a:rPr>
              <a:t>,που συνήθως πυροδοτεί  τα συμπτώματα της κατάθλιψης.</a:t>
            </a:r>
          </a:p>
        </p:txBody>
      </p:sp>
    </p:spTree>
    <p:extLst>
      <p:ext uri="{BB962C8B-B14F-4D97-AF65-F5344CB8AC3E}">
        <p14:creationId xmlns="" xmlns:p14="http://schemas.microsoft.com/office/powerpoint/2010/main" val="222604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9512" y="260648"/>
            <a:ext cx="4971977" cy="4487382"/>
          </a:xfrm>
          <a:prstGeom prst="rect">
            <a:avLst/>
          </a:prstGeom>
        </p:spPr>
        <p:txBody>
          <a:bodyPr wrap="square">
            <a:spAutoFit/>
          </a:bodyPr>
          <a:lstStyle/>
          <a:p>
            <a:pPr marL="342900" lvl="0" indent="-342900">
              <a:spcBef>
                <a:spcPct val="20000"/>
              </a:spcBef>
              <a:buFont typeface="Arial" pitchFamily="34" charset="0"/>
              <a:buChar char="•"/>
            </a:pPr>
            <a:endParaRPr lang="el-GR" dirty="0" smtClean="0">
              <a:solidFill>
                <a:prstClr val="black"/>
              </a:solidFill>
              <a:latin typeface="Times New Roman" pitchFamily="18" charset="0"/>
              <a:cs typeface="Times New Roman" pitchFamily="18" charset="0"/>
            </a:endParaRPr>
          </a:p>
          <a:p>
            <a:pPr algn="ctr">
              <a:spcBef>
                <a:spcPct val="20000"/>
              </a:spcBef>
            </a:pPr>
            <a:r>
              <a:rPr lang="el-GR" b="1" dirty="0" smtClean="0">
                <a:latin typeface="Times New Roman" pitchFamily="18" charset="0"/>
                <a:cs typeface="Times New Roman" pitchFamily="18" charset="0"/>
              </a:rPr>
              <a:t>ΑΝΟΡΕΞΙΑ</a:t>
            </a:r>
          </a:p>
          <a:p>
            <a:pPr algn="ctr">
              <a:spcBef>
                <a:spcPct val="20000"/>
              </a:spcBef>
            </a:pPr>
            <a:endParaRPr lang="el-GR" b="1" dirty="0" smtClean="0">
              <a:latin typeface="Times New Roman" pitchFamily="18" charset="0"/>
              <a:cs typeface="Times New Roman" pitchFamily="18" charset="0"/>
            </a:endParaRPr>
          </a:p>
          <a:p>
            <a:pPr>
              <a:spcBef>
                <a:spcPct val="20000"/>
              </a:spcBef>
            </a:pPr>
            <a:r>
              <a:rPr lang="el-GR" dirty="0" smtClean="0">
                <a:solidFill>
                  <a:prstClr val="black"/>
                </a:solidFill>
                <a:latin typeface="Times New Roman" pitchFamily="18" charset="0"/>
                <a:cs typeface="Times New Roman" pitchFamily="18" charset="0"/>
              </a:rPr>
              <a:t>Ανορεξία </a:t>
            </a:r>
            <a:r>
              <a:rPr lang="el-GR" dirty="0">
                <a:solidFill>
                  <a:prstClr val="black"/>
                </a:solidFill>
                <a:latin typeface="Times New Roman" pitchFamily="18" charset="0"/>
                <a:cs typeface="Times New Roman" pitchFamily="18" charset="0"/>
              </a:rPr>
              <a:t>λοιπόν είναι  η αρρώστια όπου κάποιος ή κάποια  συνήθως  γυναίκες  που θεωρούν  τον εαυτό  τους υπέρβαρο ή χοντρό, επιβάλλονται σε συνεχή δίαιτα και γυμναστική  προσδοκώντας να φτάσουν το ιδανικό τους βάρος. Έτσι λοιπόν καταλήγουν να είναι πολύ πιο χαμηλά από το ιδανικό τους βάρος  τρώγοντας εξωφρενικά ελάχιστα, με αποτέλεσμα να κινδυνεύει η ζωή τους.</a:t>
            </a:r>
          </a:p>
          <a:p>
            <a:pPr lvl="0">
              <a:spcBef>
                <a:spcPct val="20000"/>
              </a:spcBef>
            </a:pPr>
            <a:r>
              <a:rPr lang="el-GR" dirty="0" smtClean="0">
                <a:solidFill>
                  <a:prstClr val="black"/>
                </a:solidFill>
                <a:latin typeface="Times New Roman" pitchFamily="18" charset="0"/>
                <a:cs typeface="Times New Roman" pitchFamily="18" charset="0"/>
              </a:rPr>
              <a:t>Ανορεξία </a:t>
            </a:r>
            <a:r>
              <a:rPr lang="el-GR" dirty="0">
                <a:solidFill>
                  <a:prstClr val="black"/>
                </a:solidFill>
                <a:latin typeface="Times New Roman" pitchFamily="18" charset="0"/>
                <a:cs typeface="Times New Roman" pitchFamily="18" charset="0"/>
              </a:rPr>
              <a:t>ή νευρική ανορεξία ονομάζουμε  την  αφύσικη ασθένεια που δεν προκαλείται από  ιό ή μικρόβιο αλλά από το ανθρώπινο μυαλό. </a:t>
            </a:r>
          </a:p>
          <a:p>
            <a:pPr lvl="0">
              <a:spcBef>
                <a:spcPct val="20000"/>
              </a:spcBef>
            </a:pPr>
            <a:r>
              <a:rPr lang="el-GR" sz="1600" dirty="0">
                <a:solidFill>
                  <a:prstClr val="black"/>
                </a:solidFill>
                <a:latin typeface="Calibri"/>
              </a:rPr>
              <a:t>   </a:t>
            </a:r>
          </a:p>
        </p:txBody>
      </p:sp>
      <p:pic>
        <p:nvPicPr>
          <p:cNvPr id="3" name="4 - Θέση περιεχομένου" descr="αρχείο λήψης.jpg"/>
          <p:cNvPicPr>
            <a:picLocks noChangeAspect="1"/>
          </p:cNvPicPr>
          <p:nvPr/>
        </p:nvPicPr>
        <p:blipFill>
          <a:blip r:embed="rId2" cstate="print"/>
          <a:stretch>
            <a:fillRect/>
          </a:stretch>
        </p:blipFill>
        <p:spPr>
          <a:xfrm>
            <a:off x="5151489" y="2708920"/>
            <a:ext cx="3992512" cy="4149080"/>
          </a:xfrm>
          <a:prstGeom prst="rect">
            <a:avLst/>
          </a:prstGeom>
        </p:spPr>
      </p:pic>
    </p:spTree>
    <p:extLst>
      <p:ext uri="{BB962C8B-B14F-4D97-AF65-F5344CB8AC3E}">
        <p14:creationId xmlns="" xmlns:p14="http://schemas.microsoft.com/office/powerpoint/2010/main" val="3392758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1000100" y="857232"/>
            <a:ext cx="5929354" cy="4524315"/>
          </a:xfrm>
          <a:prstGeom prst="rect">
            <a:avLst/>
          </a:prstGeom>
          <a:noFill/>
        </p:spPr>
        <p:txBody>
          <a:bodyPr wrap="square" rtlCol="0">
            <a:spAutoFit/>
          </a:bodyPr>
          <a:lstStyle/>
          <a:p>
            <a:r>
              <a:rPr lang="el-GR" dirty="0" smtClean="0">
                <a:latin typeface="Times New Roman" pitchFamily="18" charset="0"/>
                <a:cs typeface="Times New Roman" pitchFamily="18" charset="0"/>
              </a:rPr>
              <a:t>Ακολουθώντας λοιπόν μια ισορροπημένη διατροφή πλούσια σε υδατάνθρακες και πρωτεΐνες και κατανοώντας τις θετικές επιδράσεις της συστηματικής άθλησης στην υγεία και στην καλή ψυχολογική μας κατάσταση , σας παροτρύνουμε να ακλουθήσατε τις συμβουλές μας μέσα από την παρουσίαση που παρακολουθήσατε.</a:t>
            </a:r>
          </a:p>
          <a:p>
            <a:endParaRPr lang="el-GR" dirty="0" smtClean="0">
              <a:latin typeface="Times New Roman" pitchFamily="18" charset="0"/>
              <a:cs typeface="Times New Roman" pitchFamily="18" charset="0"/>
            </a:endParaRPr>
          </a:p>
          <a:p>
            <a:endParaRPr lang="el-GR" dirty="0" smtClean="0">
              <a:latin typeface="Times New Roman" pitchFamily="18" charset="0"/>
              <a:cs typeface="Times New Roman" pitchFamily="18" charset="0"/>
            </a:endParaRPr>
          </a:p>
          <a:p>
            <a:endParaRPr lang="el-GR" dirty="0" smtClean="0">
              <a:latin typeface="Times New Roman" pitchFamily="18" charset="0"/>
              <a:cs typeface="Times New Roman" pitchFamily="18" charset="0"/>
            </a:endParaRPr>
          </a:p>
          <a:p>
            <a:endParaRPr lang="el-GR" dirty="0" smtClean="0">
              <a:latin typeface="Times New Roman" pitchFamily="18" charset="0"/>
              <a:cs typeface="Times New Roman" pitchFamily="18" charset="0"/>
            </a:endParaRPr>
          </a:p>
          <a:p>
            <a:endParaRPr lang="el-GR" dirty="0" smtClean="0">
              <a:latin typeface="Times New Roman" pitchFamily="18" charset="0"/>
              <a:cs typeface="Times New Roman" pitchFamily="18" charset="0"/>
            </a:endParaRPr>
          </a:p>
          <a:p>
            <a:r>
              <a:rPr lang="el-GR" dirty="0" smtClean="0">
                <a:latin typeface="Times New Roman" pitchFamily="18" charset="0"/>
                <a:cs typeface="Times New Roman" pitchFamily="18" charset="0"/>
              </a:rPr>
              <a:t>ΣΑΣ ΕΥΧΑΡΙΣΤΟΥΜΕ ΠΟΛΥ!!!</a:t>
            </a:r>
          </a:p>
          <a:p>
            <a:endParaRPr lang="el-GR" dirty="0" smtClean="0">
              <a:latin typeface="Times New Roman" pitchFamily="18" charset="0"/>
              <a:cs typeface="Times New Roman" pitchFamily="18" charset="0"/>
            </a:endParaRPr>
          </a:p>
          <a:p>
            <a:r>
              <a:rPr lang="el-GR" dirty="0" smtClean="0">
                <a:latin typeface="Times New Roman" pitchFamily="18" charset="0"/>
                <a:cs typeface="Times New Roman" pitchFamily="18" charset="0"/>
              </a:rPr>
              <a:t>Οι μαθητές της </a:t>
            </a:r>
            <a:r>
              <a:rPr lang="el-GR" dirty="0" err="1" smtClean="0">
                <a:latin typeface="Times New Roman" pitchFamily="18" charset="0"/>
                <a:cs typeface="Times New Roman" pitchFamily="18" charset="0"/>
              </a:rPr>
              <a:t>Α΄Λυκείου</a:t>
            </a:r>
            <a:r>
              <a:rPr lang="el-GR" dirty="0" smtClean="0">
                <a:latin typeface="Times New Roman" pitchFamily="18" charset="0"/>
                <a:cs typeface="Times New Roman" pitchFamily="18" charset="0"/>
              </a:rPr>
              <a:t> Χέρσου</a:t>
            </a:r>
          </a:p>
          <a:p>
            <a:endParaRPr lang="el-GR" dirty="0" smtClean="0">
              <a:latin typeface="Times New Roman" pitchFamily="18" charset="0"/>
              <a:cs typeface="Times New Roman" pitchFamily="18" charset="0"/>
            </a:endParaRPr>
          </a:p>
          <a:p>
            <a:endParaRPr lang="el-GR" dirty="0">
              <a:latin typeface="Times New Roman" pitchFamily="18" charset="0"/>
              <a:cs typeface="Times New Roman" pitchFamily="18" charset="0"/>
            </a:endParaRPr>
          </a:p>
        </p:txBody>
      </p:sp>
      <p:pic>
        <p:nvPicPr>
          <p:cNvPr id="1026" name="Picture 2" descr="http://www.iator.gr/wp-content/uploads/2011/04/fitness21.jpg"/>
          <p:cNvPicPr>
            <a:picLocks noChangeAspect="1" noChangeArrowheads="1"/>
          </p:cNvPicPr>
          <p:nvPr/>
        </p:nvPicPr>
        <p:blipFill>
          <a:blip r:embed="rId2"/>
          <a:srcRect/>
          <a:stretch>
            <a:fillRect/>
          </a:stretch>
        </p:blipFill>
        <p:spPr bwMode="auto">
          <a:xfrm>
            <a:off x="5072066" y="3368552"/>
            <a:ext cx="3586172" cy="331031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Μετρό">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298</TotalTime>
  <Words>1840</Words>
  <Application>Microsoft Office PowerPoint</Application>
  <PresentationFormat>Προβολή στην οθόνη (4:3)</PresentationFormat>
  <Paragraphs>86</Paragraphs>
  <Slides>16</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16</vt:i4>
      </vt:variant>
    </vt:vector>
  </HeadingPairs>
  <TitlesOfParts>
    <vt:vector size="17" baseType="lpstr">
      <vt:lpstr>Συγκέντρωση</vt:lpstr>
      <vt:lpstr>   Υγεία, Άθληση και Διατροφή </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vector>
  </TitlesOfParts>
  <Company>Nirvana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ΑΘΛΗΣΗ</dc:title>
  <dc:creator>Nirvanair</dc:creator>
  <cp:lastModifiedBy>server</cp:lastModifiedBy>
  <cp:revision>42</cp:revision>
  <dcterms:created xsi:type="dcterms:W3CDTF">2012-01-26T15:59:58Z</dcterms:created>
  <dcterms:modified xsi:type="dcterms:W3CDTF">2012-10-15T05:54:06Z</dcterms:modified>
</cp:coreProperties>
</file>