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69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107" d="100"/>
          <a:sy n="107" d="100"/>
        </p:scale>
        <p:origin x="-10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71AE85-36E9-41FE-BE3D-0D94D484BB68}" type="datetimeFigureOut">
              <a:rPr lang="en-US" smtClean="0"/>
              <a:pPr/>
              <a:t>4/25/2013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66349B-579B-446E-944D-2E46BA00820B}" type="slidenum">
              <a:rPr lang="en-US" smtClean="0"/>
              <a:pPr/>
              <a:t>‹#›</a:t>
            </a:fld>
            <a:endParaRPr lang="en-US"/>
          </a:p>
        </p:txBody>
      </p:sp>
    </p:spTree>
    <p:extLst>
      <p:ext uri="{BB962C8B-B14F-4D97-AF65-F5344CB8AC3E}">
        <p14:creationId xmlns:p14="http://schemas.microsoft.com/office/powerpoint/2010/main" val="1238916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66349B-579B-446E-944D-2E46BA00820B}" type="slidenum">
              <a:rPr lang="en-US" smtClean="0"/>
              <a:pPr/>
              <a:t>1</a:t>
            </a:fld>
            <a:endParaRPr lang="en-US"/>
          </a:p>
        </p:txBody>
      </p:sp>
    </p:spTree>
    <p:extLst>
      <p:ext uri="{BB962C8B-B14F-4D97-AF65-F5344CB8AC3E}">
        <p14:creationId xmlns:p14="http://schemas.microsoft.com/office/powerpoint/2010/main" val="3301612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PPP_SBUSC_TLE_Jigsaw_Puzzle.png"/>
          <p:cNvPicPr>
            <a:picLocks noChangeAspect="1"/>
          </p:cNvPicPr>
          <p:nvPr/>
        </p:nvPicPr>
        <p:blipFill>
          <a:blip r:embed="rId2"/>
          <a:stretch>
            <a:fillRect/>
          </a:stretch>
        </p:blipFill>
        <p:spPr>
          <a:xfrm>
            <a:off x="0" y="0"/>
            <a:ext cx="9144000" cy="6858000"/>
          </a:xfrm>
          <a:prstGeom prst="rect">
            <a:avLst/>
          </a:prstGeom>
          <a:noFill/>
          <a:ln>
            <a:noFill/>
          </a:ln>
        </p:spPr>
      </p:pic>
      <p:sp>
        <p:nvSpPr>
          <p:cNvPr id="2" name="Title 1"/>
          <p:cNvSpPr>
            <a:spLocks noGrp="1"/>
          </p:cNvSpPr>
          <p:nvPr>
            <p:ph type="ctrTitle"/>
          </p:nvPr>
        </p:nvSpPr>
        <p:spPr>
          <a:xfrm>
            <a:off x="1371600" y="15240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2743200" y="1600200"/>
            <a:ext cx="6400800" cy="14478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371600"/>
            <a:ext cx="9144000" cy="5486400"/>
          </a:xfrm>
          <a:prstGeom prst="rect">
            <a:avLst/>
          </a:prstGeom>
          <a:gradFill flip="none" rotWithShape="1">
            <a:gsLst>
              <a:gs pos="29000">
                <a:schemeClr val="accent1"/>
              </a:gs>
              <a:gs pos="100000">
                <a:schemeClr val="accent1">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PP_SBUSC_TXT_Jigsaw_Puzzle.png"/>
          <p:cNvPicPr>
            <a:picLocks noChangeAspect="1"/>
          </p:cNvPicPr>
          <p:nvPr userDrawn="1"/>
        </p:nvPicPr>
        <p:blipFill>
          <a:blip r:embed="rId2"/>
          <a:srcRect b="80000"/>
          <a:stretch>
            <a:fillRect/>
          </a:stretch>
        </p:blipFill>
        <p:spPr>
          <a:xfrm>
            <a:off x="0" y="0"/>
            <a:ext cx="9144000" cy="1371600"/>
          </a:xfrm>
          <a:prstGeom prst="rect">
            <a:avLst/>
          </a:prstGeom>
          <a:noFill/>
          <a:ln>
            <a:noFill/>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8" name="Rectangle 7"/>
          <p:cNvSpPr/>
          <p:nvPr userDrawn="1"/>
        </p:nvSpPr>
        <p:spPr>
          <a:xfrm>
            <a:off x="0" y="0"/>
            <a:ext cx="9144000" cy="137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PP_SBUSC_TXT_Jigsaw_Puzzle.png"/>
          <p:cNvPicPr>
            <a:picLocks noChangeAspect="1"/>
          </p:cNvPicPr>
          <p:nvPr userDrawn="1"/>
        </p:nvPicPr>
        <p:blipFill>
          <a:blip r:embed="rId2"/>
          <a:srcRect b="80000"/>
          <a:stretch>
            <a:fillRect/>
          </a:stretch>
        </p:blipFill>
        <p:spPr>
          <a:xfrm>
            <a:off x="0" y="0"/>
            <a:ext cx="9144000" cy="1371600"/>
          </a:xfrm>
          <a:prstGeom prst="rect">
            <a:avLst/>
          </a:prstGeom>
          <a:noFill/>
          <a:ln>
            <a:noFill/>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1325D5-6472-49D0-8DFE-CF5F7A983DBF}" type="datetimeFigureOut">
              <a:rPr lang="en-US" smtClean="0"/>
              <a:pPr/>
              <a:t>4/25/2013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1325D5-6472-49D0-8DFE-CF5F7A983DBF}" type="datetimeFigureOut">
              <a:rPr lang="en-US" smtClean="0"/>
              <a:pPr/>
              <a:t>4/25/2013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1325D5-6472-49D0-8DFE-CF5F7A983DBF}" type="datetimeFigureOut">
              <a:rPr lang="en-US" smtClean="0"/>
              <a:pPr/>
              <a:t>4/25/2013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325D5-6472-49D0-8DFE-CF5F7A983DBF}" type="datetimeFigureOut">
              <a:rPr lang="en-US" smtClean="0"/>
              <a:pPr/>
              <a:t>4/25/2013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1325D5-6472-49D0-8DFE-CF5F7A983DBF}" type="datetimeFigureOut">
              <a:rPr lang="en-US" smtClean="0"/>
              <a:pPr/>
              <a:t>4/25/2013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1325D5-6472-49D0-8DFE-CF5F7A983DBF}" type="datetimeFigureOut">
              <a:rPr lang="en-US" smtClean="0"/>
              <a:pPr/>
              <a:t>4/25/2013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325D5-6472-49D0-8DFE-CF5F7A983DBF}"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81A172-2591-45B3-9E35-7E31970F62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PPP_SBUSC_TXT_Jigsaw_Puzzle.png"/>
          <p:cNvPicPr>
            <a:picLocks noChangeAspect="1"/>
          </p:cNvPicPr>
          <p:nvPr/>
        </p:nvPicPr>
        <p:blipFill>
          <a:blip r:embed="rId15"/>
          <a:stretch>
            <a:fillRect/>
          </a:stretch>
        </p:blipFill>
        <p:spPr>
          <a:xfrm>
            <a:off x="0" y="0"/>
            <a:ext cx="9144000" cy="6858000"/>
          </a:xfrm>
          <a:prstGeom prst="rect">
            <a:avLst/>
          </a:prstGeom>
          <a:noFill/>
          <a:ln>
            <a:noFill/>
          </a:ln>
        </p:spPr>
      </p:pic>
      <p:sp>
        <p:nvSpPr>
          <p:cNvPr id="2" name="Title Placeholder 1"/>
          <p:cNvSpPr>
            <a:spLocks noGrp="1"/>
          </p:cNvSpPr>
          <p:nvPr>
            <p:ph type="title"/>
          </p:nvPr>
        </p:nvSpPr>
        <p:spPr>
          <a:xfrm>
            <a:off x="0" y="76200"/>
            <a:ext cx="7467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325D5-6472-49D0-8DFE-CF5F7A983DBF}" type="datetimeFigureOut">
              <a:rPr lang="en-US" smtClean="0"/>
              <a:pPr/>
              <a:t>4/25/2013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81A172-2591-45B3-9E35-7E31970F62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xStyles>
    <p:titleStyle>
      <a:lvl1pPr algn="ctr" defTabSz="914400" rtl="0" eaLnBrk="1" latinLnBrk="0" hangingPunct="1">
        <a:spcBef>
          <a:spcPct val="0"/>
        </a:spcBef>
        <a:buNone/>
        <a:defRPr sz="4400" b="1" kern="120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2.jpeg"/><Relationship Id="rId21" Type="http://schemas.openxmlformats.org/officeDocument/2006/relationships/image" Target="../media/image30.jpeg"/><Relationship Id="rId7" Type="http://schemas.openxmlformats.org/officeDocument/2006/relationships/image" Target="../media/image16.jpeg"/><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image" Target="../media/image11.jpeg"/><Relationship Id="rId16" Type="http://schemas.openxmlformats.org/officeDocument/2006/relationships/image" Target="../media/image25.jpeg"/><Relationship Id="rId20"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23" Type="http://schemas.openxmlformats.org/officeDocument/2006/relationships/image" Target="../media/image32.jpeg"/><Relationship Id="rId10" Type="http://schemas.openxmlformats.org/officeDocument/2006/relationships/image" Target="../media/image19.png"/><Relationship Id="rId19" Type="http://schemas.openxmlformats.org/officeDocument/2006/relationships/image" Target="../media/image28.jpe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3.jpeg"/><Relationship Id="rId22" Type="http://schemas.openxmlformats.org/officeDocument/2006/relationships/image" Target="../media/image3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132856"/>
            <a:ext cx="8388424" cy="2016224"/>
          </a:xfrm>
          <a:prstGeom prst="wave">
            <a:avLst/>
          </a:prstGeom>
          <a:effectLst>
            <a:glow rad="228600">
              <a:schemeClr val="accent2">
                <a:satMod val="175000"/>
                <a:alpha val="40000"/>
              </a:schemeClr>
            </a:glow>
            <a:outerShdw blurRad="63500" sx="102000" sy="102000" algn="ctr" rotWithShape="0">
              <a:prstClr val="black">
                <a:alpha val="40000"/>
              </a:prstClr>
            </a:outerShdw>
          </a:effectLst>
          <a:scene3d>
            <a:camera prst="perspectiveRelaxed"/>
            <a:lightRig rig="harsh" dir="t"/>
          </a:scene3d>
          <a:sp3d>
            <a:bevelT w="165100" prst="coolSlant"/>
          </a:sp3d>
        </p:spPr>
        <p:style>
          <a:lnRef idx="1">
            <a:schemeClr val="accent2"/>
          </a:lnRef>
          <a:fillRef idx="3">
            <a:schemeClr val="accent2"/>
          </a:fillRef>
          <a:effectRef idx="2">
            <a:schemeClr val="accent2"/>
          </a:effectRef>
          <a:fontRef idx="minor">
            <a:schemeClr val="lt1"/>
          </a:fontRef>
        </p:style>
        <p:txBody>
          <a:bodyPr>
            <a:prstTxWarp prst="textWave1">
              <a:avLst/>
            </a:prstTxWarp>
            <a:noAutofit/>
            <a:sp3d extrusionH="57150" prstMaterial="matte">
              <a:bevelT w="63500" h="12700" prst="softRound"/>
              <a:contourClr>
                <a:schemeClr val="bg1">
                  <a:lumMod val="65000"/>
                </a:schemeClr>
              </a:contourClr>
            </a:sp3d>
          </a:bodyPr>
          <a:lstStyle/>
          <a:p>
            <a:r>
              <a:rPr lang="el-GR" sz="7200" dirty="0" smtClean="0">
                <a:ln/>
                <a:solidFill>
                  <a:schemeClr val="accent3"/>
                </a:solidFill>
                <a:effectLst>
                  <a:glow rad="101600">
                    <a:schemeClr val="accent3">
                      <a:satMod val="175000"/>
                      <a:alpha val="40000"/>
                    </a:schemeClr>
                  </a:glow>
                  <a:innerShdw blurRad="63500" dist="50800" dir="13500000">
                    <a:prstClr val="black">
                      <a:alpha val="50000"/>
                    </a:prstClr>
                  </a:innerShdw>
                </a:effectLst>
                <a:latin typeface="Comic Sans MS" panose="030F0702030302020204" pitchFamily="66" charset="0"/>
              </a:rPr>
              <a:t>ΠΑΙΧΝΙΔΙ</a:t>
            </a:r>
            <a:endParaRPr lang="en-US" sz="5400" dirty="0">
              <a:ln/>
              <a:solidFill>
                <a:schemeClr val="accent3"/>
              </a:solidFill>
              <a:effectLst>
                <a:glow rad="101600">
                  <a:schemeClr val="accent3">
                    <a:satMod val="175000"/>
                    <a:alpha val="40000"/>
                  </a:schemeClr>
                </a:glow>
                <a:innerShdw blurRad="63500" dist="50800" dir="13500000">
                  <a:prstClr val="black">
                    <a:alpha val="50000"/>
                  </a:prstClr>
                </a:innerShdw>
              </a:effectLst>
              <a:latin typeface="Comic Sans MS" panose="030F0702030302020204" pitchFamily="66" charset="0"/>
            </a:endParaRPr>
          </a:p>
        </p:txBody>
      </p:sp>
      <p:sp>
        <p:nvSpPr>
          <p:cNvPr id="3" name="Subtitle 2"/>
          <p:cNvSpPr>
            <a:spLocks noGrp="1"/>
          </p:cNvSpPr>
          <p:nvPr>
            <p:ph type="subTitle" idx="1"/>
          </p:nvPr>
        </p:nvSpPr>
        <p:spPr>
          <a:xfrm>
            <a:off x="1331640" y="188640"/>
            <a:ext cx="6400800" cy="1447800"/>
          </a:xfrm>
        </p:spPr>
        <p:txBody>
          <a:bodyPr/>
          <a:lstStyle/>
          <a:p>
            <a:endParaRPr lang="en-US" dirty="0"/>
          </a:p>
        </p:txBody>
      </p:sp>
      <p:sp>
        <p:nvSpPr>
          <p:cNvPr id="4" name="TextBox 3"/>
          <p:cNvSpPr txBox="1"/>
          <p:nvPr/>
        </p:nvSpPr>
        <p:spPr>
          <a:xfrm>
            <a:off x="1331640" y="3356992"/>
            <a:ext cx="184731" cy="369332"/>
          </a:xfrm>
          <a:prstGeom prst="rect">
            <a:avLst/>
          </a:prstGeom>
          <a:noFill/>
        </p:spPr>
        <p:txBody>
          <a:bodyPr wrap="none" rtlCol="0">
            <a:spAutoFit/>
          </a:bodyPr>
          <a:lstStyle/>
          <a:p>
            <a:endParaRPr lang="el-GR" dirty="0"/>
          </a:p>
        </p:txBody>
      </p:sp>
    </p:spTree>
  </p:cSld>
  <p:clrMapOvr>
    <a:masterClrMapping/>
  </p:clrMapOvr>
  <mc:AlternateContent xmlns:mc="http://schemas.openxmlformats.org/markup-compatibility/2006" xmlns:p14="http://schemas.microsoft.com/office/powerpoint/2010/main">
    <mc:Choice Requires="p14">
      <p:transition spd="slow" p14:dur="175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2250" fill="hold"/>
                                        <p:tgtEl>
                                          <p:spTgt spid="2"/>
                                        </p:tgtEl>
                                        <p:attrNameLst>
                                          <p:attrName>ppt_w</p:attrName>
                                        </p:attrNameLst>
                                      </p:cBhvr>
                                      <p:tavLst>
                                        <p:tav tm="0">
                                          <p:val>
                                            <p:strVal val="#ppt_w*0.70"/>
                                          </p:val>
                                        </p:tav>
                                        <p:tav tm="100000">
                                          <p:val>
                                            <p:strVal val="#ppt_w"/>
                                          </p:val>
                                        </p:tav>
                                      </p:tavLst>
                                    </p:anim>
                                    <p:anim calcmode="lin" valueType="num">
                                      <p:cBhvr>
                                        <p:cTn id="8" dur="2250" fill="hold"/>
                                        <p:tgtEl>
                                          <p:spTgt spid="2"/>
                                        </p:tgtEl>
                                        <p:attrNameLst>
                                          <p:attrName>ppt_h</p:attrName>
                                        </p:attrNameLst>
                                      </p:cBhvr>
                                      <p:tavLst>
                                        <p:tav tm="0">
                                          <p:val>
                                            <p:strVal val="#ppt_h"/>
                                          </p:val>
                                        </p:tav>
                                        <p:tav tm="100000">
                                          <p:val>
                                            <p:strVal val="#ppt_h"/>
                                          </p:val>
                                        </p:tav>
                                      </p:tavLst>
                                    </p:anim>
                                    <p:animEffect transition="in" filter="fade">
                                      <p:cBhvr>
                                        <p:cTn id="9"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200"/>
            <a:ext cx="8856984" cy="1143000"/>
          </a:xfrm>
        </p:spPr>
        <p:txBody>
          <a:bodyPr/>
          <a:lstStyle/>
          <a:p>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itchFamily="66" charset="0"/>
              </a:rPr>
              <a:t>ΤΙ ΕΙΝΑΙ ΠΑΙΧΝΙΔΙ???</a:t>
            </a:r>
            <a:endParaRPr lang="el-GR" dirty="0">
              <a:ln w="6600">
                <a:solidFill>
                  <a:schemeClr val="accent2"/>
                </a:solidFill>
                <a:prstDash val="solid"/>
              </a:ln>
              <a:solidFill>
                <a:srgbClr val="FFFFFF"/>
              </a:solidFill>
              <a:effectLst>
                <a:outerShdw dist="38100" dir="2700000" algn="tl" rotWithShape="0">
                  <a:schemeClr val="accent2"/>
                </a:outerShdw>
              </a:effectLst>
              <a:latin typeface="Comic Sans MS" pitchFamily="66" charset="0"/>
            </a:endParaRPr>
          </a:p>
        </p:txBody>
      </p:sp>
      <p:sp>
        <p:nvSpPr>
          <p:cNvPr id="3" name="Content Placeholder 2"/>
          <p:cNvSpPr>
            <a:spLocks noGrp="1"/>
          </p:cNvSpPr>
          <p:nvPr>
            <p:ph idx="1"/>
          </p:nvPr>
        </p:nvSpPr>
        <p:spPr/>
        <p:txBody>
          <a:bodyPr/>
          <a:lstStyle/>
          <a:p>
            <a:endParaRPr lang="el-GR" dirty="0" smtClean="0">
              <a:latin typeface="Comic Sans MS" panose="030F0702030302020204" pitchFamily="66" charset="0"/>
            </a:endParaRPr>
          </a:p>
          <a:p>
            <a:pPr>
              <a:buFont typeface="Aharoni" panose="02010803020104030203" pitchFamily="2" charset="-79"/>
              <a:buChar char="₪"/>
            </a:pPr>
            <a:r>
              <a:rPr lang="el-GR"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Το </a:t>
            </a:r>
            <a:r>
              <a:rPr lang="el-GR"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παιχνίδι είναι η δραστηριότητα μέσα από την οποία τα παιδιά καλύπτουν όλες τις αναπτυξιακές τους </a:t>
            </a:r>
            <a:r>
              <a:rPr lang="el-GR"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ανάγκες.</a:t>
            </a:r>
            <a:endParaRPr lang="el-GR"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haroni" panose="02010803020104030203" pitchFamily="2" charset="-79"/>
              <a:buChar char="₪"/>
            </a:pPr>
            <a:r>
              <a:rPr lang="el-GR"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Το </a:t>
            </a:r>
            <a:r>
              <a:rPr lang="el-GR"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παιχνίδι είναι αυτή η συναρπαστική δραστηριότητα στην οποία </a:t>
            </a:r>
            <a:r>
              <a:rPr lang="el-GR"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συμμετέχουν </a:t>
            </a:r>
            <a:r>
              <a:rPr lang="el-GR"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παιδιά με ενθουσιασμό και </a:t>
            </a:r>
            <a:r>
              <a:rPr lang="el-GR"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ανεμελιά. </a:t>
            </a:r>
            <a:endParaRPr lang="el-GR" dirty="0">
              <a:latin typeface="Comic Sans MS" panose="030F0702030302020204" pitchFamily="66" charset="0"/>
            </a:endParaRPr>
          </a:p>
          <a:p>
            <a:endParaRPr lang="el-GR" dirty="0"/>
          </a:p>
        </p:txBody>
      </p:sp>
    </p:spTree>
    <p:extLst>
      <p:ext uri="{BB962C8B-B14F-4D97-AF65-F5344CB8AC3E}">
        <p14:creationId xmlns:p14="http://schemas.microsoft.com/office/powerpoint/2010/main" val="191027517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000"/>
                                        <p:tgtEl>
                                          <p:spTgt spid="3">
                                            <p:txEl>
                                              <p:pRg st="1" end="1"/>
                                            </p:txEl>
                                          </p:spTgt>
                                        </p:tgtEl>
                                      </p:cBhvr>
                                    </p:animEffect>
                                  </p:childTnLst>
                                </p:cTn>
                              </p:par>
                              <p:par>
                                <p:cTn id="12" presetID="16" presetClass="entr" presetSubtype="37"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outVertical)">
                                      <p:cBhvr>
                                        <p:cTn id="1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036496" cy="1143000"/>
          </a:xfrm>
        </p:spPr>
        <p:txBody>
          <a:bodyPr>
            <a:normAutofit fontScale="90000"/>
          </a:bodyPr>
          <a:lstStyle/>
          <a:p>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ΠΑΙΧΝΙΔΙΑ ΣΤΗΝ ΑΡΧΑΙΑ ΕΛΛΑΔΑ</a:t>
            </a:r>
            <a:endParaRPr lang="el-GR" dirty="0">
              <a:latin typeface="Comic Sans MS" panose="030F0702030302020204" pitchFamily="66" charset="0"/>
            </a:endParaRPr>
          </a:p>
        </p:txBody>
      </p:sp>
      <p:sp>
        <p:nvSpPr>
          <p:cNvPr id="3" name="Content Placeholder 2"/>
          <p:cNvSpPr>
            <a:spLocks noGrp="1"/>
          </p:cNvSpPr>
          <p:nvPr>
            <p:ph sz="half" idx="1"/>
          </p:nvPr>
        </p:nvSpPr>
        <p:spPr>
          <a:xfrm>
            <a:off x="107504" y="1340768"/>
            <a:ext cx="4248472" cy="5256584"/>
          </a:xfrm>
        </p:spPr>
        <p:txBody>
          <a:bodyPr/>
          <a:lstStyle/>
          <a:p>
            <a:pPr>
              <a:buFont typeface="Andalus" panose="02020603050405020304" pitchFamily="18" charset="-78"/>
              <a:buChar char="گ"/>
            </a:pPr>
            <a:r>
              <a:rPr lang="el-GR" sz="2400" b="1" dirty="0">
                <a:ln w="6600">
                  <a:solidFill>
                    <a:schemeClr val="accent2"/>
                  </a:solidFill>
                  <a:prstDash val="solid"/>
                </a:ln>
                <a:solidFill>
                  <a:srgbClr val="FFFFFF"/>
                </a:solidFill>
                <a:effectLst>
                  <a:outerShdw dist="38100" dir="2700000" algn="tl" rotWithShape="0">
                    <a:schemeClr val="accent2"/>
                  </a:outerShdw>
                </a:effectLst>
              </a:rPr>
              <a:t> </a:t>
            </a: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Πλαταγή</a:t>
            </a:r>
            <a:r>
              <a:rPr lang="el-GR" sz="2400" b="1" dirty="0" smtClean="0">
                <a:ln w="6600">
                  <a:solidFill>
                    <a:schemeClr val="accent2"/>
                  </a:solidFill>
                  <a:prstDash val="solid"/>
                </a:ln>
                <a:solidFill>
                  <a:srgbClr val="FFFFFF"/>
                </a:solidFill>
                <a:effectLst>
                  <a:outerShdw dist="38100" dir="2700000" algn="tl" rotWithShape="0">
                    <a:schemeClr val="accent2"/>
                  </a:outerShdw>
                </a:effectLst>
              </a:rPr>
              <a:t>                                                        </a:t>
            </a:r>
            <a:endParaRPr lang="el-GR" sz="2400" b="1" dirty="0">
              <a:ln w="6600">
                <a:solidFill>
                  <a:schemeClr val="accent2"/>
                </a:solidFill>
                <a:prstDash val="solid"/>
              </a:ln>
              <a:solidFill>
                <a:srgbClr val="FFFFFF"/>
              </a:solidFill>
              <a:effectLst>
                <a:outerShdw dist="38100" dir="2700000" algn="tl" rotWithShape="0">
                  <a:schemeClr val="accent2"/>
                </a:outerShdw>
              </a:effectLst>
            </a:endParaRPr>
          </a:p>
          <a:p>
            <a:endParaRPr lang="el-GR" sz="2400" b="1" dirty="0" smtClean="0">
              <a:ln w="6600">
                <a:solidFill>
                  <a:schemeClr val="accent2"/>
                </a:solidFill>
                <a:prstDash val="solid"/>
              </a:ln>
              <a:solidFill>
                <a:srgbClr val="FFFFFF"/>
              </a:solidFill>
              <a:effectLst>
                <a:outerShdw dist="38100" dir="2700000" algn="tl" rotWithShape="0">
                  <a:schemeClr val="accent2"/>
                </a:outerShdw>
              </a:effectLst>
            </a:endParaRPr>
          </a:p>
          <a:p>
            <a:endParaRPr lang="el-GR" sz="2400" b="1" dirty="0" smtClean="0">
              <a:ln w="6600">
                <a:solidFill>
                  <a:schemeClr val="accent2"/>
                </a:solidFill>
                <a:prstDash val="solid"/>
              </a:ln>
              <a:solidFill>
                <a:srgbClr val="FFFFFF"/>
              </a:solidFill>
              <a:effectLst>
                <a:outerShdw dist="38100" dir="2700000" algn="tl" rotWithShape="0">
                  <a:schemeClr val="accent2"/>
                </a:outerShdw>
              </a:effectLst>
            </a:endParaRPr>
          </a:p>
          <a:p>
            <a:pPr>
              <a:buFont typeface="Andalus" panose="02020603050405020304" pitchFamily="18" charset="-78"/>
              <a:buChar char="ﮓ"/>
            </a:pPr>
            <a:r>
              <a:rPr lang="el-GR" sz="3200" b="1" dirty="0" smtClean="0">
                <a:ln w="6600">
                  <a:solidFill>
                    <a:schemeClr val="accent2"/>
                  </a:solidFill>
                  <a:prstDash val="solid"/>
                </a:ln>
                <a:solidFill>
                  <a:srgbClr val="FFFFFF"/>
                </a:solidFill>
                <a:effectLst>
                  <a:outerShdw dist="38100" dir="2700000" algn="tl" rotWithShape="0">
                    <a:schemeClr val="accent2"/>
                  </a:outerShdw>
                </a:effectLst>
              </a:rPr>
              <a:t> </a:t>
            </a: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Άθυρμα – </a:t>
            </a:r>
            <a:r>
              <a:rPr lang="el-GR" dirty="0" err="1"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Κύλιντρο</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dirty="0" err="1"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Απόρραξις</a:t>
            </a:r>
            <a:endPar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ﮓ"/>
            </a:pPr>
            <a:endPar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marL="0" indent="0">
              <a:buNone/>
            </a:pPr>
            <a:endPar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ﮓ"/>
            </a:pP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Χαλκή </a:t>
            </a: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Μυία</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(Τυφλόμυγα)</a:t>
            </a:r>
          </a:p>
          <a:p>
            <a:pPr>
              <a:buFont typeface="Andalus" panose="02020603050405020304" pitchFamily="18" charset="-78"/>
              <a:buChar char="ﮓ"/>
            </a:pPr>
            <a:endPar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marL="0" indent="0">
              <a:buNone/>
            </a:pPr>
            <a:endParaRPr lang="el-GR" dirty="0" smtClean="0">
              <a:ln w="6600">
                <a:solidFill>
                  <a:schemeClr val="accent2"/>
                </a:solidFill>
                <a:prstDash val="solid"/>
              </a:ln>
              <a:solidFill>
                <a:srgbClr val="FFFFFF"/>
              </a:solidFill>
              <a:effectLst>
                <a:outerShdw dist="38100" dir="2700000" algn="tl" rotWithShape="0">
                  <a:schemeClr val="accent2"/>
                </a:outerShdw>
              </a:effectLst>
            </a:endParaRPr>
          </a:p>
          <a:p>
            <a:pPr marL="0" indent="0">
              <a:buNone/>
            </a:pPr>
            <a:endParaRPr lang="el-GR" sz="24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endParaRPr lang="el-GR" dirty="0" smtClean="0"/>
          </a:p>
          <a:p>
            <a:endParaRPr lang="el-GR" dirty="0"/>
          </a:p>
          <a:p>
            <a:endParaRPr lang="el-GR" dirty="0"/>
          </a:p>
        </p:txBody>
      </p:sp>
      <p:sp>
        <p:nvSpPr>
          <p:cNvPr id="4" name="Content Placeholder 3"/>
          <p:cNvSpPr>
            <a:spLocks noGrp="1"/>
          </p:cNvSpPr>
          <p:nvPr>
            <p:ph sz="half" idx="2"/>
          </p:nvPr>
        </p:nvSpPr>
        <p:spPr>
          <a:xfrm>
            <a:off x="4716016" y="1357493"/>
            <a:ext cx="4427984" cy="5256584"/>
          </a:xfrm>
        </p:spPr>
        <p:txBody>
          <a:bodyPr/>
          <a:lstStyle/>
          <a:p>
            <a:pPr>
              <a:buFont typeface="Andalus" panose="02020603050405020304" pitchFamily="18" charset="-78"/>
              <a:buChar char="ﮓ"/>
            </a:pP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Πεντέλιθα</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Πεντόβολα</a:t>
            </a: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a:t>
            </a:r>
          </a:p>
          <a:p>
            <a:pPr marL="0" indent="0">
              <a:buNone/>
            </a:pP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p>
          <a:p>
            <a:pPr>
              <a:buFont typeface="Andalus" panose="02020603050405020304" pitchFamily="18" charset="-78"/>
              <a:buChar char="ﮓ"/>
            </a:pPr>
            <a:r>
              <a:rPr lang="en-US"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H</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αποδιδρασκίνδρα</a:t>
            </a:r>
            <a:endPar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ﮓ"/>
            </a:pPr>
            <a:endPar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endParaRPr lang="el-GR" sz="2400" dirty="0" smtClean="0"/>
          </a:p>
          <a:p>
            <a:endParaRPr lang="el-GR" sz="2400" dirty="0"/>
          </a:p>
          <a:p>
            <a:pPr>
              <a:buFont typeface="Andalus" panose="02020603050405020304" pitchFamily="18" charset="-78"/>
              <a:buChar char="گ"/>
            </a:pP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Ακινητίνδα</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(Αγαλματάκια)</a:t>
            </a:r>
          </a:p>
          <a:p>
            <a:pPr>
              <a:buFont typeface="Andalus" panose="02020603050405020304" pitchFamily="18" charset="-78"/>
              <a:buChar char="گ"/>
            </a:pPr>
            <a:endParaRPr lang="el-GR" sz="2400" dirty="0"/>
          </a:p>
          <a:p>
            <a:endParaRPr lang="el-GR" sz="2400" dirty="0"/>
          </a:p>
          <a:p>
            <a:endParaRPr lang="el-GR" dirty="0"/>
          </a:p>
        </p:txBody>
      </p:sp>
      <p:pic>
        <p:nvPicPr>
          <p:cNvPr id="16" name="Picture 15" descr="C:\Documents and Settings\user5\Επιφάνεια εργασίας\imgres.jpg"/>
          <p:cNvPicPr/>
          <p:nvPr/>
        </p:nvPicPr>
        <p:blipFill>
          <a:blip r:embed="rId2"/>
          <a:srcRect/>
          <a:stretch>
            <a:fillRect/>
          </a:stretch>
        </p:blipFill>
        <p:spPr>
          <a:xfrm>
            <a:off x="2476501" y="1425962"/>
            <a:ext cx="1015380" cy="912531"/>
          </a:xfrm>
          <a:prstGeom prst="rect">
            <a:avLst/>
          </a:prstGeom>
          <a:noFill/>
          <a:ln>
            <a:noFill/>
            <a:prstDash/>
          </a:ln>
        </p:spPr>
      </p:pic>
      <p:pic>
        <p:nvPicPr>
          <p:cNvPr id="17" name="Picture 16" descr="C:\Documents and Settings\user5\Επιφάνεια εργασίας\παιχνίδι\athirma.jpg"/>
          <p:cNvPicPr/>
          <p:nvPr/>
        </p:nvPicPr>
        <p:blipFill>
          <a:blip r:embed="rId3"/>
          <a:srcRect/>
          <a:stretch>
            <a:fillRect/>
          </a:stretch>
        </p:blipFill>
        <p:spPr>
          <a:xfrm>
            <a:off x="2816680" y="3412358"/>
            <a:ext cx="1350401" cy="883375"/>
          </a:xfrm>
          <a:prstGeom prst="rect">
            <a:avLst/>
          </a:prstGeom>
          <a:noFill/>
          <a:ln>
            <a:noFill/>
            <a:prstDash/>
          </a:ln>
        </p:spPr>
      </p:pic>
      <p:pic>
        <p:nvPicPr>
          <p:cNvPr id="19" name="Picture 18" descr="C:\Documents and Settings\user5\Επιφάνεια εργασίας\παιχνίδι\xalki.jpg"/>
          <p:cNvPicPr/>
          <p:nvPr/>
        </p:nvPicPr>
        <p:blipFill>
          <a:blip r:embed="rId4"/>
          <a:srcRect/>
          <a:stretch>
            <a:fillRect/>
          </a:stretch>
        </p:blipFill>
        <p:spPr>
          <a:xfrm>
            <a:off x="1631813" y="5568981"/>
            <a:ext cx="1860068" cy="1113565"/>
          </a:xfrm>
          <a:prstGeom prst="rect">
            <a:avLst/>
          </a:prstGeom>
          <a:noFill/>
          <a:ln>
            <a:noFill/>
            <a:prstDash/>
          </a:ln>
        </p:spPr>
      </p:pic>
      <p:pic>
        <p:nvPicPr>
          <p:cNvPr id="20" name="Picture 19" descr="C:\Documents and Settings\user5\Επιφάνεια εργασίας\παιχνίδι\pentobola.jpg"/>
          <p:cNvPicPr/>
          <p:nvPr/>
        </p:nvPicPr>
        <p:blipFill>
          <a:blip r:embed="rId5"/>
          <a:srcRect/>
          <a:stretch>
            <a:fillRect/>
          </a:stretch>
        </p:blipFill>
        <p:spPr>
          <a:xfrm>
            <a:off x="5507029" y="2996952"/>
            <a:ext cx="2738455" cy="1152128"/>
          </a:xfrm>
          <a:prstGeom prst="rect">
            <a:avLst/>
          </a:prstGeom>
          <a:noFill/>
          <a:ln>
            <a:noFill/>
            <a:prstDash/>
          </a:ln>
        </p:spPr>
      </p:pic>
      <p:pic>
        <p:nvPicPr>
          <p:cNvPr id="21" name="Picture 20" descr="C:\Documents and Settings\user5\Επιφάνεια εργασίας\παιχνίδι\agalmatakia.jpg"/>
          <p:cNvPicPr/>
          <p:nvPr/>
        </p:nvPicPr>
        <p:blipFill>
          <a:blip r:embed="rId6"/>
          <a:srcRect/>
          <a:stretch>
            <a:fillRect/>
          </a:stretch>
        </p:blipFill>
        <p:spPr>
          <a:xfrm>
            <a:off x="5722730" y="5333067"/>
            <a:ext cx="2446655" cy="1264285"/>
          </a:xfrm>
          <a:prstGeom prst="rect">
            <a:avLst/>
          </a:prstGeom>
          <a:noFill/>
          <a:ln>
            <a:noFill/>
            <a:prstDash/>
          </a:ln>
        </p:spPr>
      </p:pic>
    </p:spTree>
    <p:extLst>
      <p:ext uri="{BB962C8B-B14F-4D97-AF65-F5344CB8AC3E}">
        <p14:creationId xmlns:p14="http://schemas.microsoft.com/office/powerpoint/2010/main" val="2479693325"/>
      </p:ext>
    </p:extLst>
  </p:cSld>
  <p:clrMapOvr>
    <a:masterClrMapping/>
  </p:clrMapOvr>
  <mc:AlternateContent xmlns:mc="http://schemas.openxmlformats.org/markup-compatibility/2006" xmlns:p14="http://schemas.microsoft.com/office/powerpoint/2010/main">
    <mc:Choice Requires="p14">
      <p:transition spd="slow" p14:dur="25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500"/>
                                        <p:tgtEl>
                                          <p:spTgt spid="2"/>
                                        </p:tgtEl>
                                      </p:cBhvr>
                                    </p:animEffect>
                                  </p:childTnLst>
                                </p:cTn>
                              </p:par>
                            </p:childTnLst>
                          </p:cTn>
                        </p:par>
                        <p:par>
                          <p:cTn id="8" fill="hold">
                            <p:stCondLst>
                              <p:cond delay="1500"/>
                            </p:stCondLst>
                            <p:childTnLst>
                              <p:par>
                                <p:cTn id="9" presetID="2" presetClass="entr" presetSubtype="9"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3">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additive="base">
                                        <p:cTn id="23"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4">
                                            <p:txEl>
                                              <p:pRg st="0" end="0"/>
                                            </p:txEl>
                                          </p:spTgt>
                                        </p:tgtEl>
                                        <p:attrNameLst>
                                          <p:attrName>ppt_y</p:attrName>
                                        </p:attrNameLst>
                                      </p:cBhvr>
                                      <p:tavLst>
                                        <p:tav tm="0">
                                          <p:val>
                                            <p:strVal val="0-#ppt_h/2"/>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10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28" dur="1000" fill="hold"/>
                                        <p:tgtEl>
                                          <p:spTgt spid="4">
                                            <p:txEl>
                                              <p:pRg st="2" end="2"/>
                                            </p:txEl>
                                          </p:spTgt>
                                        </p:tgtEl>
                                        <p:attrNameLst>
                                          <p:attrName>ppt_y</p:attrName>
                                        </p:attrNameLst>
                                      </p:cBhvr>
                                      <p:tavLst>
                                        <p:tav tm="0">
                                          <p:val>
                                            <p:strVal val="#ppt_y"/>
                                          </p:val>
                                        </p:tav>
                                        <p:tav tm="100000">
                                          <p:val>
                                            <p:strVal val="#ppt_y"/>
                                          </p:val>
                                        </p:tav>
                                      </p:tavLst>
                                    </p:anim>
                                  </p:childTnLst>
                                </p:cTn>
                              </p:par>
                              <p:par>
                                <p:cTn id="29" presetID="2" presetClass="entr" presetSubtype="6"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10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4">
                                            <p:txEl>
                                              <p:pRg st="6" end="6"/>
                                            </p:txEl>
                                          </p:spTgt>
                                        </p:tgtEl>
                                        <p:attrNameLst>
                                          <p:attrName>ppt_y</p:attrName>
                                        </p:attrNameLst>
                                      </p:cBhvr>
                                      <p:tavLst>
                                        <p:tav tm="0">
                                          <p:val>
                                            <p:strVal val="1+#ppt_h/2"/>
                                          </p:val>
                                        </p:tav>
                                        <p:tav tm="100000">
                                          <p:val>
                                            <p:strVal val="#ppt_y"/>
                                          </p:val>
                                        </p:tav>
                                      </p:tavLst>
                                    </p:anim>
                                  </p:childTnLst>
                                </p:cTn>
                              </p:par>
                              <p:par>
                                <p:cTn id="33" presetID="21" presetClass="entr" presetSubtype="3"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heel(3)">
                                      <p:cBhvr>
                                        <p:cTn id="35" dur="1000"/>
                                        <p:tgtEl>
                                          <p:spTgt spid="16"/>
                                        </p:tgtEl>
                                      </p:cBhvr>
                                    </p:animEffect>
                                  </p:childTnLst>
                                </p:cTn>
                              </p:par>
                              <p:par>
                                <p:cTn id="36" presetID="14" presetClass="entr" presetSubtype="1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1000"/>
                                        <p:tgtEl>
                                          <p:spTgt spid="17"/>
                                        </p:tgtEl>
                                      </p:cBhvr>
                                    </p:animEffect>
                                  </p:childTnLst>
                                </p:cTn>
                              </p:par>
                              <p:par>
                                <p:cTn id="39" presetID="21" presetClass="entr" presetSubtype="4"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heel(4)">
                                      <p:cBhvr>
                                        <p:cTn id="41" dur="1000"/>
                                        <p:tgtEl>
                                          <p:spTgt spid="19"/>
                                        </p:tgtEl>
                                      </p:cBhvr>
                                    </p:animEffect>
                                  </p:childTnLst>
                                </p:cTn>
                              </p:par>
                              <p:par>
                                <p:cTn id="42" presetID="14" presetClass="entr" presetSubtype="5"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randombar(vertical)">
                                      <p:cBhvr>
                                        <p:cTn id="44" dur="1000"/>
                                        <p:tgtEl>
                                          <p:spTgt spid="20"/>
                                        </p:tgtEl>
                                      </p:cBhvr>
                                    </p:animEffect>
                                  </p:childTnLst>
                                </p:cTn>
                              </p:par>
                              <p:par>
                                <p:cTn id="45" presetID="21" presetClass="entr" presetSubtype="8"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heel(8)">
                                      <p:cBhvr>
                                        <p:cTn id="4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0" y="188640"/>
            <a:ext cx="8892480" cy="1080120"/>
          </a:xfrm>
        </p:spPr>
        <p:txBody>
          <a:bodyPr>
            <a:normAutofit/>
          </a:bodyPr>
          <a:lstStyle/>
          <a:p>
            <a:endParaRPr lang="el-GR" dirty="0"/>
          </a:p>
        </p:txBody>
      </p:sp>
      <p:sp>
        <p:nvSpPr>
          <p:cNvPr id="3" name="Content Placeholder 2"/>
          <p:cNvSpPr>
            <a:spLocks noGrp="1"/>
          </p:cNvSpPr>
          <p:nvPr>
            <p:ph sz="half" idx="1"/>
          </p:nvPr>
        </p:nvSpPr>
        <p:spPr>
          <a:xfrm>
            <a:off x="457200" y="908720"/>
            <a:ext cx="4038600" cy="5217443"/>
          </a:xfrm>
        </p:spPr>
        <p:txBody>
          <a:bodyPr/>
          <a:lstStyle/>
          <a:p>
            <a:pPr>
              <a:buFont typeface="Andalus" panose="02020603050405020304" pitchFamily="18" charset="-78"/>
              <a:buChar char="ﮓ"/>
            </a:pP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Ασκωλιασμός</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(Ασκί</a:t>
            </a: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a:t>
            </a:r>
          </a:p>
          <a:p>
            <a:pPr marL="0" indent="0">
              <a:buNone/>
            </a:pPr>
            <a:endPar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ﮓ"/>
            </a:pP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Γιο-Γιο</a:t>
            </a:r>
          </a:p>
          <a:p>
            <a:pPr>
              <a:buFont typeface="Andalus" panose="02020603050405020304" pitchFamily="18" charset="-78"/>
              <a:buChar char="ﮓ"/>
            </a:pPr>
            <a:endParaRPr lang="el-GR" dirty="0" smtClean="0"/>
          </a:p>
          <a:p>
            <a:pPr>
              <a:buFont typeface="Andalus" panose="02020603050405020304" pitchFamily="18" charset="-78"/>
              <a:buChar char="ﮓ"/>
            </a:pPr>
            <a:r>
              <a:rPr lang="el-GR" dirty="0">
                <a:ln w="6600">
                  <a:solidFill>
                    <a:schemeClr val="accent2"/>
                  </a:solidFill>
                  <a:prstDash val="solid"/>
                </a:ln>
                <a:solidFill>
                  <a:srgbClr val="FFFFFF"/>
                </a:solidFill>
                <a:effectLst>
                  <a:outerShdw dist="38100" dir="2700000" algn="tl" rotWithShape="0">
                    <a:schemeClr val="accent2"/>
                  </a:outerShdw>
                </a:effectLst>
              </a:rPr>
              <a:t>Η </a:t>
            </a:r>
            <a:r>
              <a:rPr lang="el-GR" dirty="0" err="1">
                <a:ln w="6600">
                  <a:solidFill>
                    <a:schemeClr val="accent2"/>
                  </a:solidFill>
                  <a:prstDash val="solid"/>
                </a:ln>
                <a:solidFill>
                  <a:srgbClr val="FFFFFF"/>
                </a:solidFill>
                <a:effectLst>
                  <a:outerShdw dist="38100" dir="2700000" algn="tl" rotWithShape="0">
                    <a:schemeClr val="accent2"/>
                  </a:outerShdw>
                </a:effectLst>
              </a:rPr>
              <a:t>σκαπέρδα</a:t>
            </a:r>
            <a:r>
              <a:rPr lang="el-GR" dirty="0">
                <a:ln w="6600">
                  <a:solidFill>
                    <a:schemeClr val="accent2"/>
                  </a:solidFill>
                  <a:prstDash val="solid"/>
                </a:ln>
                <a:solidFill>
                  <a:srgbClr val="FFFFFF"/>
                </a:solidFill>
                <a:effectLst>
                  <a:outerShdw dist="38100" dir="2700000" algn="tl" rotWithShape="0">
                    <a:schemeClr val="accent2"/>
                  </a:outerShdw>
                </a:effectLst>
              </a:rPr>
              <a:t> (Διελκυστίνδα)</a:t>
            </a:r>
          </a:p>
          <a:p>
            <a:pPr>
              <a:buFont typeface="Andalus" panose="02020603050405020304" pitchFamily="18" charset="-78"/>
              <a:buChar char="ﮓ"/>
            </a:pPr>
            <a:endParaRPr lang="el-GR" dirty="0"/>
          </a:p>
        </p:txBody>
      </p:sp>
      <p:sp>
        <p:nvSpPr>
          <p:cNvPr id="4" name="Content Placeholder 3"/>
          <p:cNvSpPr>
            <a:spLocks noGrp="1"/>
          </p:cNvSpPr>
          <p:nvPr>
            <p:ph sz="half" idx="2"/>
          </p:nvPr>
        </p:nvSpPr>
        <p:spPr>
          <a:xfrm>
            <a:off x="4853880" y="908720"/>
            <a:ext cx="4038600" cy="5217443"/>
          </a:xfrm>
        </p:spPr>
        <p:txBody>
          <a:bodyPr/>
          <a:lstStyle/>
          <a:p>
            <a:pPr>
              <a:buFont typeface="Andalus" panose="02020603050405020304" pitchFamily="18" charset="-78"/>
              <a:buChar char="گ"/>
            </a:pP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Είς</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ώμιλλαν</a:t>
            </a:r>
            <a:r>
              <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endPar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marL="0" indent="0">
              <a:buNone/>
            </a:pP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endPar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گ"/>
            </a:pPr>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Τροχός</a:t>
            </a:r>
          </a:p>
          <a:p>
            <a:pPr marL="0" indent="0">
              <a:buNone/>
            </a:pPr>
            <a:endPar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گ"/>
            </a:pPr>
            <a:r>
              <a:rPr lang="el-GR"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Πλαγγώνες</a:t>
            </a:r>
            <a:endParaRPr lang="el-GR"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a:p>
            <a:pPr>
              <a:buFont typeface="Andalus" panose="02020603050405020304" pitchFamily="18" charset="-78"/>
              <a:buChar char="گ"/>
            </a:pPr>
            <a:endParaRPr lang="el-GR" dirty="0"/>
          </a:p>
        </p:txBody>
      </p:sp>
      <p:pic>
        <p:nvPicPr>
          <p:cNvPr id="5" name="Picture 4" descr="C:\Documents and Settings\user5\Επιφάνεια εργασίας\παιχνίδι\gio gio.jpg"/>
          <p:cNvPicPr/>
          <p:nvPr/>
        </p:nvPicPr>
        <p:blipFill>
          <a:blip r:embed="rId2"/>
          <a:srcRect/>
          <a:stretch>
            <a:fillRect/>
          </a:stretch>
        </p:blipFill>
        <p:spPr>
          <a:xfrm>
            <a:off x="2339752" y="1772816"/>
            <a:ext cx="1695450" cy="1065530"/>
          </a:xfrm>
          <a:prstGeom prst="rect">
            <a:avLst/>
          </a:prstGeom>
          <a:noFill/>
          <a:ln>
            <a:noFill/>
            <a:prstDash/>
          </a:ln>
        </p:spPr>
      </p:pic>
      <p:pic>
        <p:nvPicPr>
          <p:cNvPr id="6" name="Picture 5" descr="C:\Documents and Settings\user5\Επιφάνεια εργασίας\παιχνίδι\skapedra.jpg"/>
          <p:cNvPicPr/>
          <p:nvPr/>
        </p:nvPicPr>
        <p:blipFill>
          <a:blip r:embed="rId3"/>
          <a:srcRect/>
          <a:stretch>
            <a:fillRect/>
          </a:stretch>
        </p:blipFill>
        <p:spPr>
          <a:xfrm>
            <a:off x="1081405" y="4077072"/>
            <a:ext cx="2790190" cy="1647190"/>
          </a:xfrm>
          <a:prstGeom prst="rect">
            <a:avLst/>
          </a:prstGeom>
          <a:noFill/>
          <a:ln>
            <a:noFill/>
            <a:prstDash/>
          </a:ln>
        </p:spPr>
      </p:pic>
      <p:pic>
        <p:nvPicPr>
          <p:cNvPr id="7" name="Picture 6" descr="C:\Documents and Settings\user5\Επιφάνεια εργασίας\παιχνίδι\plaggones.jpg"/>
          <p:cNvPicPr/>
          <p:nvPr/>
        </p:nvPicPr>
        <p:blipFill>
          <a:blip r:embed="rId4"/>
          <a:srcRect/>
          <a:stretch>
            <a:fillRect/>
          </a:stretch>
        </p:blipFill>
        <p:spPr>
          <a:xfrm>
            <a:off x="5796136" y="3641282"/>
            <a:ext cx="1512168" cy="2475865"/>
          </a:xfrm>
          <a:prstGeom prst="rect">
            <a:avLst/>
          </a:prstGeom>
          <a:noFill/>
          <a:ln>
            <a:noFill/>
            <a:prstDash/>
          </a:ln>
        </p:spPr>
      </p:pic>
    </p:spTree>
    <p:extLst>
      <p:ext uri="{BB962C8B-B14F-4D97-AF65-F5344CB8AC3E}">
        <p14:creationId xmlns:p14="http://schemas.microsoft.com/office/powerpoint/2010/main" val="18956945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1000"/>
                                        <p:tgtEl>
                                          <p:spTgt spid="4">
                                            <p:txEl>
                                              <p:pRg st="0" end="0"/>
                                            </p:txEl>
                                          </p:spTgt>
                                        </p:tgtEl>
                                      </p:cBhvr>
                                    </p:animEffect>
                                    <p:anim calcmode="lin" valueType="num">
                                      <p:cBhvr>
                                        <p:cTn id="3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 presetClass="entr" presetSubtype="32"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ox(out)">
                                      <p:cBhvr>
                                        <p:cTn id="38" dur="2000"/>
                                        <p:tgtEl>
                                          <p:spTgt spid="6"/>
                                        </p:tgtEl>
                                      </p:cBhvr>
                                    </p:animEffect>
                                  </p:childTnLst>
                                </p:cTn>
                              </p:par>
                              <p:par>
                                <p:cTn id="39" presetID="8" presetClass="entr" presetSubtype="16"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diamond(in)">
                                      <p:cBhvr>
                                        <p:cTn id="41" dur="2000"/>
                                        <p:tgtEl>
                                          <p:spTgt spid="7"/>
                                        </p:tgtEl>
                                      </p:cBhvr>
                                    </p:animEffect>
                                  </p:childTnLst>
                                </p:cTn>
                              </p:par>
                              <p:par>
                                <p:cTn id="42" presetID="6" presetClass="entr" presetSubtype="16"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circle(in)">
                                      <p:cBhvr>
                                        <p:cTn id="4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964488" cy="1143000"/>
          </a:xfrm>
        </p:spPr>
        <p:txBody>
          <a:bodyPr/>
          <a:lstStyle/>
          <a:p>
            <a:r>
              <a:rPr lang="el-GR"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ΠΑΙΧΝΙΔΙ ΣΤΟ ΒΥΖΑΝΤΙΟ</a:t>
            </a:r>
            <a:endParaRPr lang="el-GR" dirty="0">
              <a:latin typeface="Comic Sans MS" panose="030F0702030302020204" pitchFamily="66" charset="0"/>
            </a:endParaRPr>
          </a:p>
        </p:txBody>
      </p:sp>
      <p:sp>
        <p:nvSpPr>
          <p:cNvPr id="3" name="Content Placeholder 2"/>
          <p:cNvSpPr>
            <a:spLocks noGrp="1"/>
          </p:cNvSpPr>
          <p:nvPr>
            <p:ph idx="1"/>
          </p:nvPr>
        </p:nvSpPr>
        <p:spPr>
          <a:xfrm>
            <a:off x="367444" y="1484784"/>
            <a:ext cx="8229600" cy="4968552"/>
          </a:xfrm>
        </p:spPr>
        <p:txBody>
          <a:bodyPr>
            <a:noAutofit/>
          </a:bodyPr>
          <a:lstStyle/>
          <a:p>
            <a:pPr algn="just">
              <a:buFont typeface="Andalus" panose="02020603050405020304" pitchFamily="18" charset="-78"/>
              <a:buChar char="ي"/>
            </a:pP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Από  τα χρόνια του Βυζαντίου μέχρι τον 9</a:t>
            </a:r>
            <a:r>
              <a:rPr lang="el-GR" sz="2000" b="1" baseline="300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ο</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αιώνα μ.Χ.  δεν είχαμε πολλά στοιχεία για το παιχνίδι ούτε γνωρίζαμε τον τρόπο άσκησης του στην </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τότε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κοινωνία</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Αν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και τα παιχνίδια δεν είχαν την ίδια θέση με αυτήν που κατείχαν στην αρχαιότητα</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Ασκούνταν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στο παιχνίδι για λόγους ψυχαγωγίας και για την καλλιέργεια του πνεύματος και του σώματος</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Μετά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τον 11</a:t>
            </a:r>
            <a:r>
              <a:rPr lang="el-GR" sz="2000" b="1" baseline="300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ο</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μ.Χ. οι Βυζαντινοί έπαιζαν και </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ασκούνταν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με το παιχνίδι για την δημιουργία ανθρώπινων χαρακτήρων. Στην εκπαίδευση δεν υπήρχε η γυμναστική και επειδή  ήταν μόνο εκκλησιαστική, το παιχνίδι έλειπε από πολλά παιδιά γιατί πήγαιναν στα  μοναστήρια</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Τα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παιδιά που δεν πήγαιναν κάπου να μορφωθούν  δεν είχαν έλλειψη  από το παιχνίδι. Τα αγόρια συνήθως έπαιζαν στις αυλές και στις αλάνες της </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γειτονιάς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παιγνίδια όπως η </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16άρα, κρυφτό, κυνηγητό, </a:t>
            </a:r>
            <a:r>
              <a:rPr lang="el-GR" sz="2000" b="1"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τσιλίκι</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γουρούνα, </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τυφλόμυγα,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αλώνι</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μήλο. </a:t>
            </a:r>
            <a:r>
              <a:rPr lang="el-GR" sz="2000" b="1"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Αντίθετα </a:t>
            </a:r>
            <a:r>
              <a:rPr lang="el-GR" sz="2000" b="1"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τα κορίτσια έπαιζαν με τις κούκλες στο σπίτι.</a:t>
            </a:r>
            <a:r>
              <a:rPr lang="el-GR" sz="1800" dirty="0"/>
              <a:t/>
            </a:r>
            <a:br>
              <a:rPr lang="el-GR" sz="1800" dirty="0"/>
            </a:br>
            <a:endParaRPr lang="el-GR" sz="1800" dirty="0"/>
          </a:p>
        </p:txBody>
      </p:sp>
    </p:spTree>
    <p:extLst>
      <p:ext uri="{BB962C8B-B14F-4D97-AF65-F5344CB8AC3E}">
        <p14:creationId xmlns:p14="http://schemas.microsoft.com/office/powerpoint/2010/main" val="1645162009"/>
      </p:ext>
    </p:extLst>
  </p:cSld>
  <p:clrMapOvr>
    <a:masterClrMapping/>
  </p:clrMapOvr>
  <mc:AlternateContent xmlns:mc="http://schemas.openxmlformats.org/markup-compatibility/2006" xmlns:p14="http://schemas.microsoft.com/office/powerpoint/2010/main">
    <mc:Choice Requires="p14">
      <p:transition spd="slow" p14:dur="15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964488" cy="1143000"/>
          </a:xfrm>
        </p:spPr>
        <p:txBody>
          <a:bodyPr>
            <a:normAutofit fontScale="90000"/>
          </a:bodyPr>
          <a:lstStyle/>
          <a:p>
            <a:r>
              <a:rPr lang="el-GR" sz="40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ΠΑΙΧΝΙΔΙ ΣΤΗΝ ΤΟΥΡΚΟΚΡΑΤΙΑ</a:t>
            </a:r>
            <a:endParaRPr lang="el-GR" dirty="0">
              <a:latin typeface="Comic Sans MS" panose="030F0702030302020204" pitchFamily="66" charset="0"/>
            </a:endParaRPr>
          </a:p>
        </p:txBody>
      </p:sp>
      <p:sp>
        <p:nvSpPr>
          <p:cNvPr id="3" name="Content Placeholder 2"/>
          <p:cNvSpPr>
            <a:spLocks noGrp="1"/>
          </p:cNvSpPr>
          <p:nvPr>
            <p:ph idx="1"/>
          </p:nvPr>
        </p:nvSpPr>
        <p:spPr/>
        <p:txBody>
          <a:bodyPr>
            <a:noAutofit/>
          </a:bodyPr>
          <a:lstStyle/>
          <a:p>
            <a:pPr algn="just">
              <a:buFont typeface="Aharoni" panose="02010803020104030203" pitchFamily="2" charset="-79"/>
              <a:buChar char="¤"/>
            </a:pP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Στην εποχή της τουρκοκρατίας τα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παιδιά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συνέχιζαν να παίζουν παιχνίδια</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Τα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παιχνίδια αυτά  προέρχονταν είτε από την Αρχαία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Ελλάδα, το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Βυζάντιο  είτε από άλλες εθνικότητες. Ο χώρος που τα  έπαιζαν ήταν το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αλώνι, οι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αλάνες και τα σοκάκια στις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γειτονιές</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Μερικά από τα παιγνίδια που έπαιζαν τα αγόρια  ήταν το κλέφτικο (το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κρυφτό),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ο πετροπόλεμος, η ξιφομαχία, το κυνηγητό</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α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κορίτσια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έπαιζαν συγκεκριμένα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παιχνίδια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όπως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η μέλισσα, το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κουτσό,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το μήλο, η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πινακωτή,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η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τυφλόμυγα,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το </a:t>
            </a:r>
            <a:r>
              <a:rPr lang="el-GR" sz="2400" dirty="0" err="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τσιλίκι</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Γενικά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τα παιχνίδια ήταν ομαδικά και όχι ατομικά</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 Επίσης </a:t>
            </a:r>
            <a:r>
              <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τα κορίτσια ήταν πιο ελεύθερα από ό,τι ήταν στην Βυζαντινή </a:t>
            </a:r>
            <a:r>
              <a:rPr lang="el-GR" sz="2400" dirty="0" smtClean="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εποχή.</a:t>
            </a:r>
            <a:endParaRPr lang="el-GR" sz="2400" dirty="0">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endParaRPr>
          </a:p>
        </p:txBody>
      </p:sp>
    </p:spTree>
    <p:extLst>
      <p:ext uri="{BB962C8B-B14F-4D97-AF65-F5344CB8AC3E}">
        <p14:creationId xmlns:p14="http://schemas.microsoft.com/office/powerpoint/2010/main" val="1975821718"/>
      </p:ext>
    </p:extLst>
  </p:cSld>
  <p:clrMapOvr>
    <a:masterClrMapping/>
  </p:clrMapOvr>
  <mc:AlternateContent xmlns:mc="http://schemas.openxmlformats.org/markup-compatibility/2006" xmlns:p14="http://schemas.microsoft.com/office/powerpoint/2010/main">
    <mc:Choice Requires="p14">
      <p:transition spd="slow" p14:dur="2500">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500" decel="50000" fill="hold">
                                          <p:stCondLst>
                                            <p:cond delay="0"/>
                                          </p:stCondLst>
                                        </p:cTn>
                                        <p:tgtEl>
                                          <p:spTgt spid="2"/>
                                        </p:tgtEl>
                                        <p:attrNameLst>
                                          <p:attrName>ppt_x</p:attrName>
                                          <p:attrName>ppt_y</p:attrName>
                                        </p:attrNameLst>
                                      </p:cBhvr>
                                    </p:animMotion>
                                    <p:animEffect transition="in" filter="fade">
                                      <p:cBhvr>
                                        <p:cTn id="9" dur="1500"/>
                                        <p:tgtEl>
                                          <p:spTgt spid="2"/>
                                        </p:tgtEl>
                                      </p:cBhvr>
                                    </p:animEffect>
                                  </p:childTnLst>
                                </p:cTn>
                              </p:par>
                            </p:childTnLst>
                          </p:cTn>
                        </p:par>
                        <p:par>
                          <p:cTn id="10" fill="hold">
                            <p:stCondLst>
                              <p:cond delay="1500"/>
                            </p:stCondLst>
                            <p:childTnLst>
                              <p:par>
                                <p:cTn id="11" presetID="5" presetClass="entr" presetSubtype="1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7504" y="44624"/>
            <a:ext cx="8892480" cy="1152128"/>
          </a:xfrm>
        </p:spPr>
        <p:txBody>
          <a:bodyPr>
            <a:normAutofit fontScale="90000"/>
          </a:bodyPr>
          <a:lstStyle/>
          <a:p>
            <a:r>
              <a:rPr lang="el-GR"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ΔΙΑΦΟΡΕΣ ΘΕΩΡΙΕΣ ΓΙΑ ΤΟ ΠΑΙΧΝΙΔΙ</a:t>
            </a:r>
            <a:endParaRPr lang="el-GR"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p:txBody>
      </p:sp>
      <p:sp>
        <p:nvSpPr>
          <p:cNvPr id="3" name="Θέση περιεχομένου 2"/>
          <p:cNvSpPr>
            <a:spLocks noGrp="1"/>
          </p:cNvSpPr>
          <p:nvPr>
            <p:ph idx="1"/>
          </p:nvPr>
        </p:nvSpPr>
        <p:spPr/>
        <p:txBody>
          <a:bodyPr>
            <a:normAutofit fontScale="62500" lnSpcReduction="20000"/>
          </a:bodyPr>
          <a:lstStyle/>
          <a:p>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Θεωρία της πλεονάζουσας ενεργητικότητας:</a:t>
            </a: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Το παιχνίδι είναι αποτέλεσμα των μεγάλων αποθεμάτων       ενέργειας που διαθέτουν τα παιδιά</a:t>
            </a:r>
          </a:p>
          <a:p>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Η θεωρία της προγονικής κληρονομικότητας:</a:t>
            </a: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παιχνίδι αποτελεί ωφέλιμη λειτουργία</a:t>
            </a:r>
          </a:p>
          <a:p>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Η θεωρία της προπαρασκευής:</a:t>
            </a: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παιχνίδι καλλιεργεί και συντελεί στην ανάπτυξη των παιδιών</a:t>
            </a:r>
          </a:p>
          <a:p>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Η θεωρία της κάθαρσης:</a:t>
            </a:r>
          </a:p>
          <a:p>
            <a:pPr marL="0"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Μια γέφυρα ανάμεσα στην εσωτερική και εξωτερική πραγματικότητα του παιδιού</a:t>
            </a:r>
          </a:p>
          <a:p>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Ζαν </a:t>
            </a:r>
            <a:r>
              <a:rPr lang="el-GR"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Πιαζέ</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ο παιχνίδι προάγει τη μάθηση</a:t>
            </a: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r>
              <a:rPr lang="el-GR"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Βιγκόφσκι</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παιδί παίζοντας ικανοποιεί κάποιες ανάγκες</a:t>
            </a:r>
          </a:p>
          <a:p>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Θεωρία του </a:t>
            </a:r>
            <a:r>
              <a:rPr lang="el-GR"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Μίντ</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παιχνίδι συμβάλει σημαντικά στην κοινωνικοποίηση του παιδιού</a:t>
            </a:r>
          </a:p>
        </p:txBody>
      </p:sp>
    </p:spTree>
    <p:extLst>
      <p:ext uri="{BB962C8B-B14F-4D97-AF65-F5344CB8AC3E}">
        <p14:creationId xmlns:p14="http://schemas.microsoft.com/office/powerpoint/2010/main" val="453781743"/>
      </p:ext>
    </p:extLst>
  </p:cSld>
  <p:clrMapOvr>
    <a:masterClrMapping/>
  </p:clrMapOvr>
  <mc:AlternateContent xmlns:mc="http://schemas.openxmlformats.org/markup-compatibility/2006" xmlns:p14="http://schemas.microsoft.com/office/powerpoint/2010/main">
    <mc:Choice Requires="p14">
      <p:transition spd="slow" p14:dur="1500">
        <p:randomBar/>
      </p:transition>
    </mc:Choice>
    <mc:Fallback xmlns="">
      <p:transition spd="slow">
        <p:randomBa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31" presetClass="entr" presetSubtype="0" fill="hold" nodeType="afterEffect">
                                  <p:stCondLst>
                                    <p:cond delay="500"/>
                                  </p:stCondLst>
                                  <p:childTnLst>
                                    <p:set>
                                      <p:cBhvr>
                                        <p:cTn id="10" dur="1" fill="hold">
                                          <p:stCondLst>
                                            <p:cond delay="0"/>
                                          </p:stCondLst>
                                        </p:cTn>
                                        <p:tgtEl>
                                          <p:spTgt spid="3">
                                            <p:txEl>
                                              <p:pRg st="10" end="10"/>
                                            </p:txEl>
                                          </p:spTgt>
                                        </p:tgtEl>
                                        <p:attrNameLst>
                                          <p:attrName>style.visibility</p:attrName>
                                        </p:attrNameLst>
                                      </p:cBhvr>
                                      <p:to>
                                        <p:strVal val="visible"/>
                                      </p:to>
                                    </p:set>
                                    <p:anim calcmode="lin" valueType="num">
                                      <p:cBhvr>
                                        <p:cTn id="11" dur="1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12" dur="15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13" dur="15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14" dur="1500"/>
                                        <p:tgtEl>
                                          <p:spTgt spid="3">
                                            <p:txEl>
                                              <p:pRg st="10" end="10"/>
                                            </p:txEl>
                                          </p:spTgt>
                                        </p:tgtEl>
                                      </p:cBhvr>
                                    </p:animEffect>
                                  </p:childTnLst>
                                </p:cTn>
                              </p:par>
                              <p:par>
                                <p:cTn id="15" presetID="31" presetClass="entr" presetSubtype="0" fill="hold" nodeType="withEffect">
                                  <p:stCondLst>
                                    <p:cond delay="1000"/>
                                  </p:stCondLst>
                                  <p:childTnLst>
                                    <p:set>
                                      <p:cBhvr>
                                        <p:cTn id="16" dur="1" fill="hold">
                                          <p:stCondLst>
                                            <p:cond delay="0"/>
                                          </p:stCondLst>
                                        </p:cTn>
                                        <p:tgtEl>
                                          <p:spTgt spid="3">
                                            <p:txEl>
                                              <p:pRg st="8" end="8"/>
                                            </p:txEl>
                                          </p:spTgt>
                                        </p:tgtEl>
                                        <p:attrNameLst>
                                          <p:attrName>style.visibility</p:attrName>
                                        </p:attrNameLst>
                                      </p:cBhvr>
                                      <p:to>
                                        <p:strVal val="visible"/>
                                      </p:to>
                                    </p:set>
                                    <p:anim calcmode="lin" valueType="num">
                                      <p:cBhvr>
                                        <p:cTn id="17" dur="1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18" dur="1500" fill="hold"/>
                                        <p:tgtEl>
                                          <p:spTgt spid="3">
                                            <p:txEl>
                                              <p:pRg st="8" end="8"/>
                                            </p:txEl>
                                          </p:spTgt>
                                        </p:tgtEl>
                                        <p:attrNameLst>
                                          <p:attrName>ppt_h</p:attrName>
                                        </p:attrNameLst>
                                      </p:cBhvr>
                                      <p:tavLst>
                                        <p:tav tm="0">
                                          <p:val>
                                            <p:fltVal val="0"/>
                                          </p:val>
                                        </p:tav>
                                        <p:tav tm="100000">
                                          <p:val>
                                            <p:strVal val="#ppt_h"/>
                                          </p:val>
                                        </p:tav>
                                      </p:tavLst>
                                    </p:anim>
                                    <p:anim calcmode="lin" valueType="num">
                                      <p:cBhvr>
                                        <p:cTn id="19" dur="15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20" dur="1500"/>
                                        <p:tgtEl>
                                          <p:spTgt spid="3">
                                            <p:txEl>
                                              <p:pRg st="8" end="8"/>
                                            </p:txEl>
                                          </p:spTgt>
                                        </p:tgtEl>
                                      </p:cBhvr>
                                    </p:animEffect>
                                  </p:childTnLst>
                                </p:cTn>
                              </p:par>
                              <p:par>
                                <p:cTn id="21" presetID="31" presetClass="entr" presetSubtype="0" fill="hold" nodeType="withEffect">
                                  <p:stCondLst>
                                    <p:cond delay="100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p:cTn id="23" dur="1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4" dur="15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5" dur="15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6" dur="1500"/>
                                        <p:tgtEl>
                                          <p:spTgt spid="3">
                                            <p:txEl>
                                              <p:pRg st="6" end="6"/>
                                            </p:txEl>
                                          </p:spTgt>
                                        </p:tgtEl>
                                      </p:cBhvr>
                                    </p:animEffect>
                                  </p:childTnLst>
                                </p:cTn>
                              </p:par>
                              <p:par>
                                <p:cTn id="27" presetID="31" presetClass="entr" presetSubtype="0" fill="hold" nodeType="withEffect">
                                  <p:stCondLst>
                                    <p:cond delay="100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1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1" dur="15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2" dur="1500"/>
                                        <p:tgtEl>
                                          <p:spTgt spid="3">
                                            <p:txEl>
                                              <p:pRg st="4" end="4"/>
                                            </p:txEl>
                                          </p:spTgt>
                                        </p:tgtEl>
                                      </p:cBhvr>
                                    </p:animEffect>
                                  </p:childTnLst>
                                </p:cTn>
                              </p:par>
                              <p:par>
                                <p:cTn id="33" presetID="31" presetClass="entr" presetSubtype="0" fill="hold" nodeType="withEffect">
                                  <p:stCondLst>
                                    <p:cond delay="100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6" dur="1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7" dur="1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8" dur="1500"/>
                                        <p:tgtEl>
                                          <p:spTgt spid="3">
                                            <p:txEl>
                                              <p:pRg st="2" end="2"/>
                                            </p:txEl>
                                          </p:spTgt>
                                        </p:tgtEl>
                                      </p:cBhvr>
                                    </p:animEffect>
                                  </p:childTnLst>
                                </p:cTn>
                              </p:par>
                              <p:par>
                                <p:cTn id="39" presetID="31" presetClass="entr" presetSubtype="0" fill="hold" nodeType="withEffect">
                                  <p:stCondLst>
                                    <p:cond delay="1000"/>
                                  </p:stCondLst>
                                  <p:childTnLst>
                                    <p:set>
                                      <p:cBhvr>
                                        <p:cTn id="40" dur="1" fill="hold">
                                          <p:stCondLst>
                                            <p:cond delay="0"/>
                                          </p:stCondLst>
                                        </p:cTn>
                                        <p:tgtEl>
                                          <p:spTgt spid="3">
                                            <p:txEl>
                                              <p:pRg st="0" end="0"/>
                                            </p:txEl>
                                          </p:spTgt>
                                        </p:tgtEl>
                                        <p:attrNameLst>
                                          <p:attrName>style.visibility</p:attrName>
                                        </p:attrNameLst>
                                      </p:cBhvr>
                                      <p:to>
                                        <p:strVal val="visible"/>
                                      </p:to>
                                    </p:set>
                                    <p:anim calcmode="lin" valueType="num">
                                      <p:cBhvr>
                                        <p:cTn id="41"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42"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43" dur="1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44" dur="1500"/>
                                        <p:tgtEl>
                                          <p:spTgt spid="3">
                                            <p:txEl>
                                              <p:pRg st="0" end="0"/>
                                            </p:txEl>
                                          </p:spTgt>
                                        </p:tgtEl>
                                      </p:cBhvr>
                                    </p:animEffect>
                                  </p:childTnLst>
                                </p:cTn>
                              </p:par>
                              <p:par>
                                <p:cTn id="45" presetID="49" presetClass="entr" presetSubtype="0" decel="100000" fill="hold" nodeType="withEffect">
                                  <p:stCondLst>
                                    <p:cond delay="100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p:cTn id="47" dur="2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8" dur="2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9" dur="2000" fill="hold"/>
                                        <p:tgtEl>
                                          <p:spTgt spid="3">
                                            <p:txEl>
                                              <p:pRg st="9" end="9"/>
                                            </p:txEl>
                                          </p:spTgt>
                                        </p:tgtEl>
                                        <p:attrNameLst>
                                          <p:attrName>style.rotation</p:attrName>
                                        </p:attrNameLst>
                                      </p:cBhvr>
                                      <p:tavLst>
                                        <p:tav tm="0">
                                          <p:val>
                                            <p:fltVal val="360"/>
                                          </p:val>
                                        </p:tav>
                                        <p:tav tm="100000">
                                          <p:val>
                                            <p:fltVal val="0"/>
                                          </p:val>
                                        </p:tav>
                                      </p:tavLst>
                                    </p:anim>
                                    <p:animEffect transition="in" filter="fade">
                                      <p:cBhvr>
                                        <p:cTn id="50" dur="2000"/>
                                        <p:tgtEl>
                                          <p:spTgt spid="3">
                                            <p:txEl>
                                              <p:pRg st="9" end="9"/>
                                            </p:txEl>
                                          </p:spTgt>
                                        </p:tgtEl>
                                      </p:cBhvr>
                                    </p:animEffect>
                                  </p:childTnLst>
                                </p:cTn>
                              </p:par>
                              <p:par>
                                <p:cTn id="51" presetID="49" presetClass="entr" presetSubtype="0" decel="100000" fill="hold" nodeType="withEffect">
                                  <p:stCondLst>
                                    <p:cond delay="100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p:cTn id="53" dur="2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4" dur="2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5" dur="2000" fill="hold"/>
                                        <p:tgtEl>
                                          <p:spTgt spid="3">
                                            <p:txEl>
                                              <p:pRg st="7" end="7"/>
                                            </p:txEl>
                                          </p:spTgt>
                                        </p:tgtEl>
                                        <p:attrNameLst>
                                          <p:attrName>style.rotation</p:attrName>
                                        </p:attrNameLst>
                                      </p:cBhvr>
                                      <p:tavLst>
                                        <p:tav tm="0">
                                          <p:val>
                                            <p:fltVal val="360"/>
                                          </p:val>
                                        </p:tav>
                                        <p:tav tm="100000">
                                          <p:val>
                                            <p:fltVal val="0"/>
                                          </p:val>
                                        </p:tav>
                                      </p:tavLst>
                                    </p:anim>
                                    <p:animEffect transition="in" filter="fade">
                                      <p:cBhvr>
                                        <p:cTn id="56" dur="2000"/>
                                        <p:tgtEl>
                                          <p:spTgt spid="3">
                                            <p:txEl>
                                              <p:pRg st="7" end="7"/>
                                            </p:txEl>
                                          </p:spTgt>
                                        </p:tgtEl>
                                      </p:cBhvr>
                                    </p:animEffect>
                                  </p:childTnLst>
                                </p:cTn>
                              </p:par>
                              <p:par>
                                <p:cTn id="57" presetID="49" presetClass="entr" presetSubtype="0" decel="100000" fill="hold" nodeType="withEffect">
                                  <p:stCondLst>
                                    <p:cond delay="1000"/>
                                  </p:stCondLst>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0" dur="2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1" dur="20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62" dur="2000"/>
                                        <p:tgtEl>
                                          <p:spTgt spid="3">
                                            <p:txEl>
                                              <p:pRg st="5" end="5"/>
                                            </p:txEl>
                                          </p:spTgt>
                                        </p:tgtEl>
                                      </p:cBhvr>
                                    </p:animEffect>
                                  </p:childTnLst>
                                </p:cTn>
                              </p:par>
                              <p:par>
                                <p:cTn id="63" presetID="49" presetClass="entr" presetSubtype="0" decel="100000" fill="hold" nodeType="withEffect">
                                  <p:stCondLst>
                                    <p:cond delay="1000"/>
                                  </p:stCondLst>
                                  <p:childTnLst>
                                    <p:set>
                                      <p:cBhvr>
                                        <p:cTn id="64" dur="1" fill="hold">
                                          <p:stCondLst>
                                            <p:cond delay="0"/>
                                          </p:stCondLst>
                                        </p:cTn>
                                        <p:tgtEl>
                                          <p:spTgt spid="3">
                                            <p:txEl>
                                              <p:pRg st="3" end="3"/>
                                            </p:txEl>
                                          </p:spTgt>
                                        </p:tgtEl>
                                        <p:attrNameLst>
                                          <p:attrName>style.visibility</p:attrName>
                                        </p:attrNameLst>
                                      </p:cBhvr>
                                      <p:to>
                                        <p:strVal val="visible"/>
                                      </p:to>
                                    </p:set>
                                    <p:anim calcmode="lin" valueType="num">
                                      <p:cBhvr>
                                        <p:cTn id="65"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66"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67" dur="20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68" dur="2000"/>
                                        <p:tgtEl>
                                          <p:spTgt spid="3">
                                            <p:txEl>
                                              <p:pRg st="3" end="3"/>
                                            </p:txEl>
                                          </p:spTgt>
                                        </p:tgtEl>
                                      </p:cBhvr>
                                    </p:animEffect>
                                  </p:childTnLst>
                                </p:cTn>
                              </p:par>
                              <p:par>
                                <p:cTn id="69" presetID="49" presetClass="entr" presetSubtype="0" decel="100000" fill="hold" nodeType="withEffect">
                                  <p:stCondLst>
                                    <p:cond delay="1000"/>
                                  </p:stCondLst>
                                  <p:childTnLst>
                                    <p:set>
                                      <p:cBhvr>
                                        <p:cTn id="70" dur="1" fill="hold">
                                          <p:stCondLst>
                                            <p:cond delay="0"/>
                                          </p:stCondLst>
                                        </p:cTn>
                                        <p:tgtEl>
                                          <p:spTgt spid="3">
                                            <p:txEl>
                                              <p:pRg st="1" end="1"/>
                                            </p:txEl>
                                          </p:spTgt>
                                        </p:tgtEl>
                                        <p:attrNameLst>
                                          <p:attrName>style.visibility</p:attrName>
                                        </p:attrNameLst>
                                      </p:cBhvr>
                                      <p:to>
                                        <p:strVal val="visible"/>
                                      </p:to>
                                    </p:set>
                                    <p:anim calcmode="lin" valueType="num">
                                      <p:cBhvr>
                                        <p:cTn id="71"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72"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73" dur="20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74"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7584" y="116632"/>
            <a:ext cx="7467600" cy="1143000"/>
          </a:xfrm>
        </p:spPr>
        <p:txBody>
          <a:bodyPr>
            <a:normAutofit fontScale="90000"/>
          </a:bodyPr>
          <a:lstStyle/>
          <a:p>
            <a:r>
              <a:rPr lang="el-GR"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ΕΠΙΤΡΑΠΕΖΙΑ ΠΑΙΧΝΙΔΙΑ</a:t>
            </a:r>
            <a:endParaRPr lang="el-GR" dirty="0">
              <a:latin typeface="Comic Sans MS" pitchFamily="66" charset="0"/>
            </a:endParaRPr>
          </a:p>
        </p:txBody>
      </p:sp>
      <p:sp>
        <p:nvSpPr>
          <p:cNvPr id="3" name="Θέση περιεχομένου 2"/>
          <p:cNvSpPr>
            <a:spLocks noGrp="1"/>
          </p:cNvSpPr>
          <p:nvPr>
            <p:ph idx="1"/>
          </p:nvPr>
        </p:nvSpPr>
        <p:spPr/>
        <p:txBody>
          <a:bodyPr>
            <a:normAutofit fontScale="77500" lnSpcReduction="20000"/>
          </a:bodyPr>
          <a:lstStyle/>
          <a:p>
            <a:pPr>
              <a:buFont typeface="Wingdings" pitchFamily="2" charset="2"/>
              <a:buChar char="q"/>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Σκάκι</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γνωστό κλασικό, υψίστης λογικής παίγνιο που αναπαριστά μια πραγματική σύγκρουση δύο βασιλείων.</a:t>
            </a:r>
          </a:p>
          <a:p>
            <a:pPr>
              <a:buFont typeface="Wingdings" pitchFamily="2" charset="2"/>
              <a:buChar char="q"/>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Τάβλι: Το πλέον λαϊκό παιχνίδι για πολλούς λαούς, εδώ και πολλά χρόνια. </a:t>
            </a:r>
          </a:p>
          <a:p>
            <a:pPr>
              <a:buFont typeface="Wingdings" pitchFamily="2" charset="2"/>
              <a:buChar char="q"/>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Σκράμπλ</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Scrabble</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είναι ένα επιτραπέζιο παιχνίδι λέξεων, ίσως το πιο διάσημο στον κόσμο.</a:t>
            </a:r>
          </a:p>
          <a:p>
            <a:pPr>
              <a:buFont typeface="Wingdings" pitchFamily="2" charset="2"/>
              <a:buChar char="q"/>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Μονόπολη</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ονομάζεται το επιτραπέζιο παιχνίδι αγοραπωλησίας ιδιοκτησιών.</a:t>
            </a:r>
          </a:p>
          <a:p>
            <a:pPr>
              <a:buFont typeface="Wingdings" pitchFamily="2" charset="2"/>
              <a:buChar char="q"/>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Φιδάκι: Διασκεδαστικό επιτραπέζιο παιχνίδι στο οποίο υπάρχουν ορισμένα επίπεδα, τα οποία ανεβαίνεις εάν πέσεις σε βάση σκάλας και κατεβαίνεις εάν πέσεις σε στόμα από φιδάκι.</a:t>
            </a:r>
          </a:p>
          <a:p>
            <a:endParaRPr lang="el-GR" dirty="0"/>
          </a:p>
        </p:txBody>
      </p:sp>
    </p:spTree>
    <p:extLst>
      <p:ext uri="{BB962C8B-B14F-4D97-AF65-F5344CB8AC3E}">
        <p14:creationId xmlns:p14="http://schemas.microsoft.com/office/powerpoint/2010/main" val="3707032035"/>
      </p:ext>
    </p:extLst>
  </p:cSld>
  <p:clrMapOvr>
    <a:masterClrMapping/>
  </p:clrMapOvr>
  <mc:AlternateContent xmlns:mc="http://schemas.openxmlformats.org/markup-compatibility/2006" xmlns:p14="http://schemas.microsoft.com/office/powerpoint/2010/main">
    <mc:Choice Requires="p14">
      <p:transition spd="slow" p14:dur="3500">
        <p14:shred pattern="rectangle"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50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6" dur="1500"/>
                                        <p:tgtEl>
                                          <p:spTgt spid="3">
                                            <p:txEl>
                                              <p:pRg st="2" end="2"/>
                                            </p:txEl>
                                          </p:spTgt>
                                        </p:tgtEl>
                                      </p:cBhvr>
                                    </p:animEffect>
                                  </p:childTnLst>
                                </p:cTn>
                              </p:par>
                              <p:par>
                                <p:cTn id="17" presetID="14" presetClass="entr" presetSubtype="10" fill="hold" nodeType="withEffect">
                                  <p:stCondLst>
                                    <p:cond delay="50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1500"/>
                                        <p:tgtEl>
                                          <p:spTgt spid="3">
                                            <p:txEl>
                                              <p:pRg st="0" end="0"/>
                                            </p:txEl>
                                          </p:spTgt>
                                        </p:tgtEl>
                                      </p:cBhvr>
                                    </p:animEffect>
                                  </p:childTnLst>
                                </p:cTn>
                              </p:par>
                              <p:par>
                                <p:cTn id="20" presetID="14" presetClass="entr" presetSubtype="10" fill="hold" nodeType="withEffect">
                                  <p:stCondLst>
                                    <p:cond delay="50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1500"/>
                                        <p:tgtEl>
                                          <p:spTgt spid="3">
                                            <p:txEl>
                                              <p:pRg st="4" end="4"/>
                                            </p:txEl>
                                          </p:spTgt>
                                        </p:tgtEl>
                                      </p:cBhvr>
                                    </p:animEffect>
                                  </p:childTnLst>
                                </p:cTn>
                              </p:par>
                            </p:childTnLst>
                          </p:cTn>
                        </p:par>
                        <p:par>
                          <p:cTn id="23" fill="hold">
                            <p:stCondLst>
                              <p:cond delay="3500"/>
                            </p:stCondLst>
                            <p:childTnLst>
                              <p:par>
                                <p:cTn id="24" presetID="14" presetClass="entr" presetSubtype="5" fill="hold" nodeType="after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vertical)">
                                      <p:cBhvr>
                                        <p:cTn id="26" dur="1500"/>
                                        <p:tgtEl>
                                          <p:spTgt spid="3">
                                            <p:txEl>
                                              <p:pRg st="1" end="1"/>
                                            </p:txEl>
                                          </p:spTgt>
                                        </p:tgtEl>
                                      </p:cBhvr>
                                    </p:animEffect>
                                  </p:childTnLst>
                                </p:cTn>
                              </p:par>
                              <p:par>
                                <p:cTn id="27" presetID="14" presetClass="entr" presetSubtype="5"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randombar(vertical)">
                                      <p:cBhvr>
                                        <p:cTn id="29"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55576" y="31572"/>
            <a:ext cx="7467600" cy="1143000"/>
          </a:xfrm>
        </p:spPr>
        <p:txBody>
          <a:bodyPr/>
          <a:lstStyle/>
          <a:p>
            <a:r>
              <a:rPr lang="el-GR"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ΠΑΙΧΝΙΔΙΑ ΣΤΟΝ Η/Υ</a:t>
            </a:r>
            <a:endParaRPr lang="el-GR" dirty="0">
              <a:latin typeface="Comic Sans MS" pitchFamily="66" charset="0"/>
            </a:endParaRPr>
          </a:p>
        </p:txBody>
      </p:sp>
      <p:sp>
        <p:nvSpPr>
          <p:cNvPr id="3" name="Θέση περιεχομένου 2"/>
          <p:cNvSpPr>
            <a:spLocks noGrp="1"/>
          </p:cNvSpPr>
          <p:nvPr>
            <p:ph idx="1"/>
          </p:nvPr>
        </p:nvSpPr>
        <p:spPr/>
        <p:txBody>
          <a:bodyPr>
            <a:normAutofit fontScale="77500" lnSpcReduction="20000"/>
          </a:bodyPr>
          <a:lstStyle/>
          <a:p>
            <a:pPr>
              <a:buFont typeface="Wingdings" pitchFamily="2" charset="2"/>
              <a:buChar char="v"/>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Με </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τον όρο ηλεκτρονικό παιχνίδι αναφερόμαστε σε οποιοδήποτε παιχνίδι παίζεται με την χρήση κάποιας ηλεκτρονικής συσκευής. </a:t>
            </a:r>
          </a:p>
          <a:p>
            <a:pPr>
              <a:buFont typeface="Wingdings" pitchFamily="2" charset="2"/>
              <a:buChar char="v"/>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Όλα τα ηλεκτρονικά παιχνίδια έχουν μια μορφή εισόδου δεδομένων από τον χρήστη, π.χ. ένα πληκτρολόγιο, ένα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joystick</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ένα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gamepad</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ή ποντίκι και μια μορφή εξόδου που ικανοποιεί τις αισθήσεις του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παίκτη</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συνήθως ένα μόνιτορ ή μια τηλεόραση και ηχεία.</a:t>
            </a:r>
          </a:p>
          <a:p>
            <a:pPr>
              <a:buFont typeface="Wingdings" pitchFamily="2" charset="2"/>
              <a:buChar char="v"/>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Πολύ δημοφιλές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sports</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game</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που παίζεται σε όλο τον κόσμο είναι το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Pro</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Evolution</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Soccer</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Άλλα διάσημα παιχνίδια είναι το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Call</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of</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Duty</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one</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shooter</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game</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Need</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for</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Speed</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driving</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simulation</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game</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και το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Tekken</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fighting</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game</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a:t>
            </a:r>
          </a:p>
          <a:p>
            <a:endParaRPr lang="el-GR" dirty="0"/>
          </a:p>
        </p:txBody>
      </p:sp>
    </p:spTree>
    <p:extLst>
      <p:ext uri="{BB962C8B-B14F-4D97-AF65-F5344CB8AC3E}">
        <p14:creationId xmlns:p14="http://schemas.microsoft.com/office/powerpoint/2010/main" val="389669009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p:tgtEl>
                                          <p:spTgt spid="2"/>
                                        </p:tgtEl>
                                        <p:attrNameLst>
                                          <p:attrName>ppt_y</p:attrName>
                                        </p:attrNameLst>
                                      </p:cBhvr>
                                      <p:tavLst>
                                        <p:tav tm="0">
                                          <p:val>
                                            <p:strVal val="#ppt_y+#ppt_h*1.125000"/>
                                          </p:val>
                                        </p:tav>
                                        <p:tav tm="100000">
                                          <p:val>
                                            <p:strVal val="#ppt_y"/>
                                          </p:val>
                                        </p:tav>
                                      </p:tavLst>
                                    </p:anim>
                                    <p:animEffect transition="in" filter="wipe(up)">
                                      <p:cBhvr>
                                        <p:cTn id="8" dur="2000"/>
                                        <p:tgtEl>
                                          <p:spTgt spid="2"/>
                                        </p:tgtEl>
                                      </p:cBhvr>
                                    </p:animEffect>
                                  </p:childTnLst>
                                </p:cTn>
                              </p:par>
                            </p:childTnLst>
                          </p:cTn>
                        </p:par>
                        <p:par>
                          <p:cTn id="9" fill="hold">
                            <p:stCondLst>
                              <p:cond delay="2500"/>
                            </p:stCondLst>
                            <p:childTnLst>
                              <p:par>
                                <p:cTn id="10" presetID="21" presetClass="entr" presetSubtype="3"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3)">
                                      <p:cBhvr>
                                        <p:cTn id="12" dur="2000"/>
                                        <p:tgtEl>
                                          <p:spTgt spid="3">
                                            <p:txEl>
                                              <p:pRg st="0" end="0"/>
                                            </p:txEl>
                                          </p:spTgt>
                                        </p:tgtEl>
                                      </p:cBhvr>
                                    </p:animEffect>
                                  </p:childTnLst>
                                </p:cTn>
                              </p:par>
                              <p:par>
                                <p:cTn id="13" presetID="21"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4)">
                                      <p:cBhvr>
                                        <p:cTn id="15" dur="2000"/>
                                        <p:tgtEl>
                                          <p:spTgt spid="3">
                                            <p:txEl>
                                              <p:pRg st="1" end="1"/>
                                            </p:txEl>
                                          </p:spTgt>
                                        </p:tgtEl>
                                      </p:cBhvr>
                                    </p:animEffect>
                                  </p:childTnLst>
                                </p:cTn>
                              </p:par>
                              <p:par>
                                <p:cTn id="16" presetID="21" presetClass="entr" presetSubtype="8"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8)">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11560" y="116632"/>
            <a:ext cx="8136904" cy="1143000"/>
          </a:xfrm>
        </p:spPr>
        <p:txBody>
          <a:bodyPr>
            <a:normAutofit fontScale="90000"/>
          </a:bodyPr>
          <a:lstStyle/>
          <a:p>
            <a:r>
              <a:rPr lang="el-GR"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ΠΑΙΧΝΙΔΙΑ ΑΠΟ ΔΙΑΦΟΡΕΣ ΧΩΡΕΣ</a:t>
            </a:r>
            <a:endParaRPr lang="el-GR" dirty="0">
              <a:latin typeface="Comic Sans MS" pitchFamily="66" charset="0"/>
            </a:endParaRPr>
          </a:p>
        </p:txBody>
      </p:sp>
      <p:sp>
        <p:nvSpPr>
          <p:cNvPr id="3" name="Θέση περιεχομένου 2"/>
          <p:cNvSpPr>
            <a:spLocks noGrp="1"/>
          </p:cNvSpPr>
          <p:nvPr>
            <p:ph idx="1"/>
          </p:nvPr>
        </p:nvSpPr>
        <p:spPr>
          <a:xfrm>
            <a:off x="467544" y="1628800"/>
            <a:ext cx="8229600" cy="4525963"/>
          </a:xfrm>
        </p:spPr>
        <p:txBody>
          <a:bodyPr>
            <a:normAutofit fontScale="70000" lnSpcReduction="20000"/>
          </a:bodyPr>
          <a:lstStyle/>
          <a:p>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Η λιμνούλα του βατράχου: Το παιχνίδι αυτό είναι γερμανικό, παίζεται στην αυλή από 8-12 παιδιά ηλικίας 5 ετών και πάνω.</a:t>
            </a:r>
          </a:p>
          <a:p>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Πούλα με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βεζέτ</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δε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δέλπρα</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παιχνίδι αυτό είναι αλβανικό, παίζεται στην αυλή από 7-8 παιδιά ηλικίας 6 ετών και πάνω. </a:t>
            </a:r>
          </a:p>
          <a:p>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Σημαδεύω με τη μπάλα: Το παιχνίδι αυτό είναι από την Φλόριντα των ΗΠΑ, παίζεται στην αυλή από 10-12 παιδιά ηλικίας 8-12 ετών με 1 ελαφριά μπάλα. Διάφορες παραλλαγές αυτού του παιχνιδιού παίζονται στην Ιταλία, την Γερμανία και την Γαλλία.</a:t>
            </a:r>
          </a:p>
          <a:p>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Το μακρύ </a:t>
            </a: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σκοινί</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παιχνίδι αυτό είναι από την Φινλανδία, παίζεται στην αυλή από 4-8 παιδία ηλικίας 7 ετών και πάνω με 1 μακρύ σχοινί.</a:t>
            </a:r>
          </a:p>
          <a:p>
            <a:endParaRPr lang="el-GR" dirty="0"/>
          </a:p>
        </p:txBody>
      </p:sp>
    </p:spTree>
    <p:extLst>
      <p:ext uri="{BB962C8B-B14F-4D97-AF65-F5344CB8AC3E}">
        <p14:creationId xmlns:p14="http://schemas.microsoft.com/office/powerpoint/2010/main" val="4149741456"/>
      </p:ext>
    </p:extLst>
  </p:cSld>
  <p:clrMapOvr>
    <a:masterClrMapping/>
  </p:clrMapOvr>
  <mc:AlternateContent xmlns:mc="http://schemas.openxmlformats.org/markup-compatibility/2006" xmlns:p14="http://schemas.microsoft.com/office/powerpoint/2010/main">
    <mc:Choice Requires="p14">
      <p:transition spd="slow" p14:dur="3900">
        <p14:glitter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1000"/>
                                        <p:tgtEl>
                                          <p:spTgt spid="3">
                                            <p:txEl>
                                              <p:pRg st="1" end="1"/>
                                            </p:txEl>
                                          </p:spTgt>
                                        </p:tgtEl>
                                      </p:cBhvr>
                                    </p:animEffect>
                                    <p:anim calcmode="lin" valueType="num">
                                      <p:cBhvr>
                                        <p:cTn id="3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9512" y="116632"/>
            <a:ext cx="8784976" cy="1143000"/>
          </a:xfrm>
        </p:spPr>
        <p:txBody>
          <a:bodyPr>
            <a:normAutofit fontScale="90000"/>
          </a:bodyPr>
          <a:lstStyle/>
          <a:p>
            <a:r>
              <a:rPr lang="el-GR" i="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ΕΠΙΡΡΟΕΣ ΒΙΑΙΩΝ ΗΛΕΚΤΡΟΝΙΚΩΝ ΠΑΙΧΝΙΔΙΩΝ</a:t>
            </a:r>
            <a:endParaRPr lang="el-GR"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p:txBody>
      </p:sp>
      <p:sp>
        <p:nvSpPr>
          <p:cNvPr id="3" name="Θέση περιεχομένου 2"/>
          <p:cNvSpPr>
            <a:spLocks noGrp="1"/>
          </p:cNvSpPr>
          <p:nvPr>
            <p:ph idx="1"/>
          </p:nvPr>
        </p:nvSpPr>
        <p:spPr>
          <a:xfrm>
            <a:off x="457200" y="1600200"/>
            <a:ext cx="8229600" cy="4709120"/>
          </a:xfrm>
        </p:spPr>
        <p:txBody>
          <a:bodyPr>
            <a:normAutofit fontScale="62500" lnSpcReduction="20000"/>
          </a:bodyPr>
          <a:lstStyle/>
          <a:p>
            <a:pPr marL="514350" indent="-514350">
              <a:buFont typeface="+mj-lt"/>
              <a:buAutoNum type="arabicParen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Οι αρνητικές κριτικές των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video</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games</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επισημαίνουν κυρίως το κίνδυνο εμφάνισης επιθετικής συμπεριφοράς από τη συχνή ενασχόληση με παιχνίδια με επιθετικό περιεχόμενο και την σταδιακή απευαισθητοποίηση  στη βία. </a:t>
            </a:r>
          </a:p>
          <a:p>
            <a:pPr marL="514350" indent="-514350">
              <a:buFont typeface="+mj-lt"/>
              <a:buAutoNum type="arabicParen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Το θέμα της επιθετικότητας είναι το πιο πολυσυζητημένο  θέμα σχετικά με τα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videogames</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Μελέτες έδειξαν ότι συχνό παίξιμο με </a:t>
            </a:r>
            <a:r>
              <a:rPr lang="el-GR"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videogames</a:t>
            </a: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συνδέεται με περισσότερο επιθετικές σκέψεις, επιθετικά συναισθήματα και επιθετικές συμπεριφορές.</a:t>
            </a:r>
          </a:p>
          <a:p>
            <a:pPr marL="514350" indent="-514350">
              <a:buFont typeface="+mj-lt"/>
              <a:buAutoNum type="arabicParen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Ειδικότερα, σχετικά με τα πολεμικά παιχνίδια, ανεξάρτητα από το αν το σκηνικό του βιντεοπαιχνιδιού είναι ο Α´ ή ο Β´ Παγκόσμιος Πόλεμος ή ακόμη και ο πόλεμος στο Ιράκ το παιχνίδι στην ουσία δεν αλλάζει. Στην εικονική πραγματικότητα ο πόλεμος μοιάζει διαχρονικά ίδιος. </a:t>
            </a:r>
          </a:p>
          <a:p>
            <a:pPr marL="514350" indent="-514350">
              <a:buFont typeface="+mj-lt"/>
              <a:buAutoNum type="arabicParenR"/>
            </a:pPr>
            <a:r>
              <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Συμπερασματικά, η επιρροή των βίαιων ηλεκτρονικών παιχνιδιών είναι ιδιαίτερα επιζήμια, γι’ αυτό θα πρέπει οι γονείς και οι δημόσιοι φορείς  να λάβουν τα μέτρα τους προκειμένου να αποτρέψουν  την ανάπτυξη βίαιων ενστίκτων  στο παιδί.</a:t>
            </a:r>
          </a:p>
        </p:txBody>
      </p:sp>
    </p:spTree>
    <p:extLst>
      <p:ext uri="{BB962C8B-B14F-4D97-AF65-F5344CB8AC3E}">
        <p14:creationId xmlns:p14="http://schemas.microsoft.com/office/powerpoint/2010/main" val="2048503234"/>
      </p:ext>
    </p:extLst>
  </p:cSld>
  <p:clrMapOvr>
    <a:masterClrMapping/>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750" fill="hold"/>
                                        <p:tgtEl>
                                          <p:spTgt spid="2"/>
                                        </p:tgtEl>
                                        <p:attrNameLst>
                                          <p:attrName>ppt_w</p:attrName>
                                        </p:attrNameLst>
                                      </p:cBhvr>
                                      <p:tavLst>
                                        <p:tav tm="0">
                                          <p:val>
                                            <p:fltVal val="0"/>
                                          </p:val>
                                        </p:tav>
                                        <p:tav tm="100000">
                                          <p:val>
                                            <p:strVal val="#ppt_w"/>
                                          </p:val>
                                        </p:tav>
                                      </p:tavLst>
                                    </p:anim>
                                    <p:anim calcmode="lin" valueType="num">
                                      <p:cBhvr>
                                        <p:cTn id="8" dur="1750" fill="hold"/>
                                        <p:tgtEl>
                                          <p:spTgt spid="2"/>
                                        </p:tgtEl>
                                        <p:attrNameLst>
                                          <p:attrName>ppt_h</p:attrName>
                                        </p:attrNameLst>
                                      </p:cBhvr>
                                      <p:tavLst>
                                        <p:tav tm="0">
                                          <p:val>
                                            <p:fltVal val="0"/>
                                          </p:val>
                                        </p:tav>
                                        <p:tav tm="100000">
                                          <p:val>
                                            <p:strVal val="#ppt_h"/>
                                          </p:val>
                                        </p:tav>
                                      </p:tavLst>
                                    </p:anim>
                                  </p:childTnLst>
                                </p:cTn>
                              </p:par>
                              <p:par>
                                <p:cTn id="9" presetID="6" presetClass="entr" presetSubtype="16"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par>
                                <p:cTn id="12" presetID="4" presetClass="entr" presetSubtype="32"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ox(out)">
                                      <p:cBhvr>
                                        <p:cTn id="14" dur="2000"/>
                                        <p:tgtEl>
                                          <p:spTgt spid="3">
                                            <p:txEl>
                                              <p:pRg st="1" end="1"/>
                                            </p:txEl>
                                          </p:spTgt>
                                        </p:tgtEl>
                                      </p:cBhvr>
                                    </p:animEffect>
                                  </p:childTnLst>
                                </p:cTn>
                              </p:par>
                              <p:par>
                                <p:cTn id="15" presetID="8"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par>
                                <p:cTn id="18" presetID="13" presetClass="entr" presetSubtype="32"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plus(out)">
                                      <p:cBhvr>
                                        <p:cTn id="2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55576" y="116632"/>
            <a:ext cx="7467600" cy="1143000"/>
          </a:xfrm>
        </p:spPr>
        <p:txBody>
          <a:bodyPr>
            <a:normAutofit fontScale="90000"/>
          </a:bodyPr>
          <a:lstStyle/>
          <a:p>
            <a:r>
              <a:rPr lang="el-GR"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ΠΑΙΧΝΙΔΙ ΣΤΗ ΦΥΣΗ ΚΑΙ ΣΤΑ ΑΣΤΙΚΑ ΚΕΝΤΡΑ</a:t>
            </a:r>
            <a:endParaRPr lang="el-GR"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p:txBody>
      </p:sp>
      <p:sp>
        <p:nvSpPr>
          <p:cNvPr id="3" name="Θέση κειμένου 2"/>
          <p:cNvSpPr>
            <a:spLocks noGrp="1"/>
          </p:cNvSpPr>
          <p:nvPr>
            <p:ph type="body" idx="1"/>
          </p:nvPr>
        </p:nvSpPr>
        <p:spPr>
          <a:xfrm>
            <a:off x="611560" y="1556792"/>
            <a:ext cx="4032448" cy="864096"/>
          </a:xfrm>
        </p:spPr>
        <p:txBody>
          <a:bodyPr>
            <a:noAutofit/>
          </a:bodyPr>
          <a:lstStyle/>
          <a:p>
            <a:r>
              <a:rPr lang="el-GR" sz="160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Τα σημαντικότερα οφέλη που η επαφή με το περιβάλλον μπορεί να προσφέρει στο παιδί αλλά και στην οικογένεια είναι τα εξής :</a:t>
            </a:r>
          </a:p>
        </p:txBody>
      </p:sp>
      <p:sp>
        <p:nvSpPr>
          <p:cNvPr id="4" name="Θέση περιεχομένου 3"/>
          <p:cNvSpPr>
            <a:spLocks noGrp="1"/>
          </p:cNvSpPr>
          <p:nvPr>
            <p:ph sz="half" idx="2"/>
          </p:nvPr>
        </p:nvSpPr>
        <p:spPr>
          <a:xfrm>
            <a:off x="467544" y="2420888"/>
            <a:ext cx="4040188" cy="4248472"/>
          </a:xfrm>
        </p:spPr>
        <p:txBody>
          <a:bodyPr>
            <a:normAutofit fontScale="70000" lnSpcReduction="20000"/>
          </a:bodyPr>
          <a:lstStyle/>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Αίσθηση ελευθερίας</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Ηρεμία, ψυχική ευφορία, γαλήνη</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Ανακάλυψη αρχών, νόμων που διέπουν τη φύση</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Νέες εμπειρίες, εικόνες και ερεθίσματα, διαφορετικά από αυτά που μπορούμε να βιώσουμε στην πόλη</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Φυγή από το καθημερινό βεβαρημένο πρόγραμμα και μείωση άγχους</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Εξέλιξη των αισθήσεών του, αφού μαθαίνει να οσμίζεται, να ακούει και να παρατηρεί καλύτερα.</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Εξέλιξη της φαντασίας του</a:t>
            </a:r>
          </a:p>
          <a:p>
            <a:pPr lvl="0">
              <a:buFont typeface="Wingdings" pitchFamily="2" charset="2"/>
              <a:buChar char="Ø"/>
            </a:pPr>
            <a:r>
              <a:rPr lang="el-GR" sz="23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Διοχέτευση της ενεργητικότητας ενώ καλλιέργεια  της σωματικής δύναμης του παιδιού</a:t>
            </a:r>
          </a:p>
          <a:p>
            <a:pPr marL="0" lvl="0" indent="0">
              <a:buNone/>
            </a:pPr>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lvl="0"/>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endParaRPr lang="el-GR"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p:txBody>
      </p:sp>
      <p:sp>
        <p:nvSpPr>
          <p:cNvPr id="5" name="Θέση κειμένου 4"/>
          <p:cNvSpPr>
            <a:spLocks noGrp="1"/>
          </p:cNvSpPr>
          <p:nvPr>
            <p:ph type="body" sz="quarter" idx="3"/>
          </p:nvPr>
        </p:nvSpPr>
        <p:spPr>
          <a:xfrm>
            <a:off x="4572000" y="1268760"/>
            <a:ext cx="4640924" cy="1008112"/>
          </a:xfrm>
        </p:spPr>
        <p:txBody>
          <a:bodyPr>
            <a:noAutofit/>
          </a:bodyPr>
          <a:lstStyle/>
          <a:p>
            <a:r>
              <a:rPr lang="el-GR" sz="16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Υπάρχουν </a:t>
            </a:r>
            <a:r>
              <a:rPr lang="el-GR" sz="160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δραστηριότητες που μπορούν και ενδυναμώνουν τη σχέση του παιδιού με τη φύση, όπως: </a:t>
            </a:r>
          </a:p>
        </p:txBody>
      </p:sp>
      <p:sp>
        <p:nvSpPr>
          <p:cNvPr id="6" name="Θέση περιεχομένου 5"/>
          <p:cNvSpPr>
            <a:spLocks noGrp="1"/>
          </p:cNvSpPr>
          <p:nvPr>
            <p:ph sz="quarter" idx="4"/>
          </p:nvPr>
        </p:nvSpPr>
        <p:spPr>
          <a:xfrm>
            <a:off x="4644008" y="2348880"/>
            <a:ext cx="4041775" cy="4248471"/>
          </a:xfrm>
        </p:spPr>
        <p:txBody>
          <a:bodyPr>
            <a:normAutofit/>
          </a:bodyPr>
          <a:lstStyle/>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Ποδόσφαιρο, κυνηγητό, κρυφτό </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Παιχνίδι σε κοντινά πάρκα που υπάρχουν στην πόλη, όπως κούνιες , τσουλήθρες ,  τραμπάλες  </a:t>
            </a:r>
            <a:r>
              <a:rPr lang="el-GR"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κλπ</a:t>
            </a:r>
            <a:r>
              <a:rPr lang="en-US"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a:t>
            </a:r>
            <a:r>
              <a:rPr lang="el-GR"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endPar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0" indent="0">
              <a:buNone/>
            </a:pPr>
            <a:r>
              <a:rPr lang="el-GR" sz="1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Για </a:t>
            </a: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το παιδί το παιχνίδι είναι:</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Δικαίωμά του</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Ζωτική ανάγκη</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Εμπειρίες, συναίσθημα</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Χαρούμενη έκφραση ζωής</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Κέφι</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Δημιουργικότητα</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Διάθεση</a:t>
            </a:r>
          </a:p>
          <a:p>
            <a:pPr lvl="0">
              <a:buFont typeface="Wingdings" pitchFamily="2" charset="2"/>
              <a:buChar char="ü"/>
            </a:pPr>
            <a:r>
              <a:rPr lang="el-GR" sz="1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Επικοινωνία</a:t>
            </a:r>
          </a:p>
          <a:p>
            <a:endParaRPr lang="el-GR" dirty="0"/>
          </a:p>
        </p:txBody>
      </p:sp>
    </p:spTree>
    <p:extLst>
      <p:ext uri="{BB962C8B-B14F-4D97-AF65-F5344CB8AC3E}">
        <p14:creationId xmlns:p14="http://schemas.microsoft.com/office/powerpoint/2010/main" val="3769959039"/>
      </p:ext>
    </p:extLst>
  </p:cSld>
  <p:clrMapOvr>
    <a:masterClrMapping/>
  </p:clrMapOvr>
  <mc:AlternateContent xmlns:mc="http://schemas.openxmlformats.org/markup-compatibility/2006" xmlns:p14="http://schemas.microsoft.com/office/powerpoint/2010/main">
    <mc:Choice Requires="p14">
      <p:transition spd="slow" p14:dur="1500">
        <p:wedge/>
      </p:transition>
    </mc:Choice>
    <mc:Fallback xmlns="">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fmla="#ppt_w*sin(2.5*pi*$)">
                                          <p:val>
                                            <p:fltVal val="0"/>
                                          </p:val>
                                        </p:tav>
                                        <p:tav tm="100000">
                                          <p:val>
                                            <p:fltVal val="1"/>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childTnLst>
                                </p:cTn>
                              </p:par>
                              <p:par>
                                <p:cTn id="9" presetID="42" presetClass="entr" presetSubtype="0" fill="hold" nodeType="with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50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1000"/>
                                        <p:tgtEl>
                                          <p:spTgt spid="5">
                                            <p:txEl>
                                              <p:pRg st="0" end="0"/>
                                            </p:txEl>
                                          </p:spTgt>
                                        </p:tgtEl>
                                      </p:cBhvr>
                                    </p:animEffect>
                                    <p:anim calcmode="lin" valueType="num">
                                      <p:cBhvr>
                                        <p:cTn id="1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9" presetID="15" presetClass="entr" presetSubtype="0" fill="hold" nodeType="withEffect">
                                  <p:stCondLst>
                                    <p:cond delay="50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
                                            <p:txEl>
                                              <p:pRg st="2" end="2"/>
                                            </p:txEl>
                                          </p:spTgt>
                                        </p:tgtEl>
                                        <p:attrNameLst>
                                          <p:attrName>ppt_y</p:attrName>
                                        </p:attrNameLst>
                                      </p:cBhvr>
                                      <p:tavLst>
                                        <p:tav tm="0" fmla="#ppt_y+(sin(-2*pi*(1-$))*-#ppt_x+cos(-2*pi*(1-$))*(1-#ppt_y))*(1-$)">
                                          <p:val>
                                            <p:fltVal val="0"/>
                                          </p:val>
                                        </p:tav>
                                        <p:tav tm="100000">
                                          <p:val>
                                            <p:fltVal val="1"/>
                                          </p:val>
                                        </p:tav>
                                      </p:tavLst>
                                    </p:anim>
                                  </p:childTnLst>
                                </p:cTn>
                              </p:par>
                              <p:par>
                                <p:cTn id="25" presetID="41" presetClass="entr" presetSubtype="0" fill="hold" nodeType="withEffect">
                                  <p:stCondLst>
                                    <p:cond delay="500"/>
                                  </p:stCondLst>
                                  <p:iterate type="lt">
                                    <p:tmPct val="10000"/>
                                  </p:iterate>
                                  <p:childTnLst>
                                    <p:set>
                                      <p:cBhvr>
                                        <p:cTn id="26" dur="1" fill="hold">
                                          <p:stCondLst>
                                            <p:cond delay="0"/>
                                          </p:stCondLst>
                                        </p:cTn>
                                        <p:tgtEl>
                                          <p:spTgt spid="4">
                                            <p:txEl>
                                              <p:pRg st="0" end="0"/>
                                            </p:txEl>
                                          </p:spTgt>
                                        </p:tgtEl>
                                        <p:attrNameLst>
                                          <p:attrName>style.visibility</p:attrName>
                                        </p:attrNameLst>
                                      </p:cBhvr>
                                      <p:to>
                                        <p:strVal val="visible"/>
                                      </p:to>
                                    </p:set>
                                    <p:anim calcmode="lin" valueType="num">
                                      <p:cBhvr>
                                        <p:cTn id="27"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9"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
                                            <p:txEl>
                                              <p:pRg st="0" end="0"/>
                                            </p:txEl>
                                          </p:spTgt>
                                        </p:tgtEl>
                                      </p:cBhvr>
                                    </p:animEffect>
                                  </p:childTnLst>
                                </p:cTn>
                              </p:par>
                              <p:par>
                                <p:cTn id="32" presetID="41" presetClass="entr" presetSubtype="0" fill="hold" nodeType="withEffect">
                                  <p:stCondLst>
                                    <p:cond delay="500"/>
                                  </p:stCondLst>
                                  <p:iterate type="lt">
                                    <p:tmPct val="10000"/>
                                  </p:iterate>
                                  <p:childTnLst>
                                    <p:set>
                                      <p:cBhvr>
                                        <p:cTn id="33" dur="1" fill="hold">
                                          <p:stCondLst>
                                            <p:cond delay="0"/>
                                          </p:stCondLst>
                                        </p:cTn>
                                        <p:tgtEl>
                                          <p:spTgt spid="4">
                                            <p:txEl>
                                              <p:pRg st="2" end="2"/>
                                            </p:txEl>
                                          </p:spTgt>
                                        </p:tgtEl>
                                        <p:attrNameLst>
                                          <p:attrName>style.visibility</p:attrName>
                                        </p:attrNameLst>
                                      </p:cBhvr>
                                      <p:to>
                                        <p:strVal val="visible"/>
                                      </p:to>
                                    </p:set>
                                    <p:anim calcmode="lin" valueType="num">
                                      <p:cBhvr>
                                        <p:cTn id="34" dur="500" fill="hold"/>
                                        <p:tgtEl>
                                          <p:spTgt spid="4">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xEl>
                                              <p:pRg st="2" end="2"/>
                                            </p:txEl>
                                          </p:spTgt>
                                        </p:tgtEl>
                                        <p:attrNameLst>
                                          <p:attrName>ppt_y</p:attrName>
                                        </p:attrNameLst>
                                      </p:cBhvr>
                                      <p:tavLst>
                                        <p:tav tm="0">
                                          <p:val>
                                            <p:strVal val="#ppt_y"/>
                                          </p:val>
                                        </p:tav>
                                        <p:tav tm="100000">
                                          <p:val>
                                            <p:strVal val="#ppt_y"/>
                                          </p:val>
                                        </p:tav>
                                      </p:tavLst>
                                    </p:anim>
                                    <p:anim calcmode="lin" valueType="num">
                                      <p:cBhvr>
                                        <p:cTn id="36" dur="500" fill="hold"/>
                                        <p:tgtEl>
                                          <p:spTgt spid="4">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xEl>
                                              <p:pRg st="2" end="2"/>
                                            </p:txEl>
                                          </p:spTgt>
                                        </p:tgtEl>
                                      </p:cBhvr>
                                    </p:animEffect>
                                  </p:childTnLst>
                                </p:cTn>
                              </p:par>
                              <p:par>
                                <p:cTn id="39" presetID="41" presetClass="entr" presetSubtype="0" fill="hold" nodeType="withEffect">
                                  <p:stCondLst>
                                    <p:cond delay="500"/>
                                  </p:stCondLst>
                                  <p:iterate type="lt">
                                    <p:tmPct val="10000"/>
                                  </p:iterate>
                                  <p:childTnLst>
                                    <p:set>
                                      <p:cBhvr>
                                        <p:cTn id="40" dur="1" fill="hold">
                                          <p:stCondLst>
                                            <p:cond delay="0"/>
                                          </p:stCondLst>
                                        </p:cTn>
                                        <p:tgtEl>
                                          <p:spTgt spid="4">
                                            <p:txEl>
                                              <p:pRg st="4" end="4"/>
                                            </p:txEl>
                                          </p:spTgt>
                                        </p:tgtEl>
                                        <p:attrNameLst>
                                          <p:attrName>style.visibility</p:attrName>
                                        </p:attrNameLst>
                                      </p:cBhvr>
                                      <p:to>
                                        <p:strVal val="visible"/>
                                      </p:to>
                                    </p:set>
                                    <p:anim calcmode="lin" valueType="num">
                                      <p:cBhvr>
                                        <p:cTn id="41" dur="500" fill="hold"/>
                                        <p:tgtEl>
                                          <p:spTgt spid="4">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
                                            <p:txEl>
                                              <p:pRg st="4" end="4"/>
                                            </p:txEl>
                                          </p:spTgt>
                                        </p:tgtEl>
                                        <p:attrNameLst>
                                          <p:attrName>ppt_y</p:attrName>
                                        </p:attrNameLst>
                                      </p:cBhvr>
                                      <p:tavLst>
                                        <p:tav tm="0">
                                          <p:val>
                                            <p:strVal val="#ppt_y"/>
                                          </p:val>
                                        </p:tav>
                                        <p:tav tm="100000">
                                          <p:val>
                                            <p:strVal val="#ppt_y"/>
                                          </p:val>
                                        </p:tav>
                                      </p:tavLst>
                                    </p:anim>
                                    <p:anim calcmode="lin" valueType="num">
                                      <p:cBhvr>
                                        <p:cTn id="43" dur="500" fill="hold"/>
                                        <p:tgtEl>
                                          <p:spTgt spid="4">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
                                            <p:txEl>
                                              <p:pRg st="4" end="4"/>
                                            </p:txEl>
                                          </p:spTgt>
                                        </p:tgtEl>
                                      </p:cBhvr>
                                    </p:animEffect>
                                  </p:childTnLst>
                                </p:cTn>
                              </p:par>
                              <p:par>
                                <p:cTn id="46" presetID="41" presetClass="entr" presetSubtype="0" fill="hold" nodeType="withEffect">
                                  <p:stCondLst>
                                    <p:cond delay="500"/>
                                  </p:stCondLst>
                                  <p:iterate type="lt">
                                    <p:tmPct val="10000"/>
                                  </p:iterate>
                                  <p:childTnLst>
                                    <p:set>
                                      <p:cBhvr>
                                        <p:cTn id="47" dur="1" fill="hold">
                                          <p:stCondLst>
                                            <p:cond delay="0"/>
                                          </p:stCondLst>
                                        </p:cTn>
                                        <p:tgtEl>
                                          <p:spTgt spid="4">
                                            <p:txEl>
                                              <p:pRg st="6" end="6"/>
                                            </p:txEl>
                                          </p:spTgt>
                                        </p:tgtEl>
                                        <p:attrNameLst>
                                          <p:attrName>style.visibility</p:attrName>
                                        </p:attrNameLst>
                                      </p:cBhvr>
                                      <p:to>
                                        <p:strVal val="visible"/>
                                      </p:to>
                                    </p:set>
                                    <p:anim calcmode="lin" valueType="num">
                                      <p:cBhvr>
                                        <p:cTn id="48" dur="500" fill="hold"/>
                                        <p:tgtEl>
                                          <p:spTgt spid="4">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xEl>
                                              <p:pRg st="6" end="6"/>
                                            </p:txEl>
                                          </p:spTgt>
                                        </p:tgtEl>
                                        <p:attrNameLst>
                                          <p:attrName>ppt_y</p:attrName>
                                        </p:attrNameLst>
                                      </p:cBhvr>
                                      <p:tavLst>
                                        <p:tav tm="0">
                                          <p:val>
                                            <p:strVal val="#ppt_y"/>
                                          </p:val>
                                        </p:tav>
                                        <p:tav tm="100000">
                                          <p:val>
                                            <p:strVal val="#ppt_y"/>
                                          </p:val>
                                        </p:tav>
                                      </p:tavLst>
                                    </p:anim>
                                    <p:anim calcmode="lin" valueType="num">
                                      <p:cBhvr>
                                        <p:cTn id="50" dur="500" fill="hold"/>
                                        <p:tgtEl>
                                          <p:spTgt spid="4">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xEl>
                                              <p:pRg st="6" end="6"/>
                                            </p:txEl>
                                          </p:spTgt>
                                        </p:tgtEl>
                                      </p:cBhvr>
                                    </p:animEffect>
                                  </p:childTnLst>
                                </p:cTn>
                              </p:par>
                              <p:par>
                                <p:cTn id="53" presetID="52" presetClass="entr" presetSubtype="0" fill="hold" nodeType="withEffect">
                                  <p:stCondLst>
                                    <p:cond delay="500"/>
                                  </p:stCondLst>
                                  <p:childTnLst>
                                    <p:set>
                                      <p:cBhvr>
                                        <p:cTn id="54" dur="1" fill="hold">
                                          <p:stCondLst>
                                            <p:cond delay="0"/>
                                          </p:stCondLst>
                                        </p:cTn>
                                        <p:tgtEl>
                                          <p:spTgt spid="4">
                                            <p:txEl>
                                              <p:pRg st="1" end="1"/>
                                            </p:txEl>
                                          </p:spTgt>
                                        </p:tgtEl>
                                        <p:attrNameLst>
                                          <p:attrName>style.visibility</p:attrName>
                                        </p:attrNameLst>
                                      </p:cBhvr>
                                      <p:to>
                                        <p:strVal val="visible"/>
                                      </p:to>
                                    </p:set>
                                    <p:animScale>
                                      <p:cBhvr>
                                        <p:cTn id="55" dur="15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500" decel="50000" fill="hold">
                                          <p:stCondLst>
                                            <p:cond delay="0"/>
                                          </p:stCondLst>
                                        </p:cTn>
                                        <p:tgtEl>
                                          <p:spTgt spid="4">
                                            <p:txEl>
                                              <p:pRg st="1" end="1"/>
                                            </p:txEl>
                                          </p:spTgt>
                                        </p:tgtEl>
                                        <p:attrNameLst>
                                          <p:attrName>ppt_x</p:attrName>
                                          <p:attrName>ppt_y</p:attrName>
                                        </p:attrNameLst>
                                      </p:cBhvr>
                                    </p:animMotion>
                                    <p:animEffect transition="in" filter="fade">
                                      <p:cBhvr>
                                        <p:cTn id="57" dur="1500"/>
                                        <p:tgtEl>
                                          <p:spTgt spid="4">
                                            <p:txEl>
                                              <p:pRg st="1" end="1"/>
                                            </p:txEl>
                                          </p:spTgt>
                                        </p:tgtEl>
                                      </p:cBhvr>
                                    </p:animEffect>
                                  </p:childTnLst>
                                </p:cTn>
                              </p:par>
                              <p:par>
                                <p:cTn id="58" presetID="52" presetClass="entr" presetSubtype="0" fill="hold" nodeType="withEffect">
                                  <p:stCondLst>
                                    <p:cond delay="500"/>
                                  </p:stCondLst>
                                  <p:childTnLst>
                                    <p:set>
                                      <p:cBhvr>
                                        <p:cTn id="59" dur="1" fill="hold">
                                          <p:stCondLst>
                                            <p:cond delay="0"/>
                                          </p:stCondLst>
                                        </p:cTn>
                                        <p:tgtEl>
                                          <p:spTgt spid="4">
                                            <p:txEl>
                                              <p:pRg st="3" end="3"/>
                                            </p:txEl>
                                          </p:spTgt>
                                        </p:tgtEl>
                                        <p:attrNameLst>
                                          <p:attrName>style.visibility</p:attrName>
                                        </p:attrNameLst>
                                      </p:cBhvr>
                                      <p:to>
                                        <p:strVal val="visible"/>
                                      </p:to>
                                    </p:set>
                                    <p:animScale>
                                      <p:cBhvr>
                                        <p:cTn id="60" dur="15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500" decel="50000" fill="hold">
                                          <p:stCondLst>
                                            <p:cond delay="0"/>
                                          </p:stCondLst>
                                        </p:cTn>
                                        <p:tgtEl>
                                          <p:spTgt spid="4">
                                            <p:txEl>
                                              <p:pRg st="3" end="3"/>
                                            </p:txEl>
                                          </p:spTgt>
                                        </p:tgtEl>
                                        <p:attrNameLst>
                                          <p:attrName>ppt_x</p:attrName>
                                          <p:attrName>ppt_y</p:attrName>
                                        </p:attrNameLst>
                                      </p:cBhvr>
                                    </p:animMotion>
                                    <p:animEffect transition="in" filter="fade">
                                      <p:cBhvr>
                                        <p:cTn id="62" dur="1500"/>
                                        <p:tgtEl>
                                          <p:spTgt spid="4">
                                            <p:txEl>
                                              <p:pRg st="3" end="3"/>
                                            </p:txEl>
                                          </p:spTgt>
                                        </p:tgtEl>
                                      </p:cBhvr>
                                    </p:animEffect>
                                  </p:childTnLst>
                                </p:cTn>
                              </p:par>
                              <p:par>
                                <p:cTn id="63" presetID="52" presetClass="entr" presetSubtype="0" fill="hold" nodeType="withEffect">
                                  <p:stCondLst>
                                    <p:cond delay="500"/>
                                  </p:stCondLst>
                                  <p:childTnLst>
                                    <p:set>
                                      <p:cBhvr>
                                        <p:cTn id="64" dur="1" fill="hold">
                                          <p:stCondLst>
                                            <p:cond delay="0"/>
                                          </p:stCondLst>
                                        </p:cTn>
                                        <p:tgtEl>
                                          <p:spTgt spid="4">
                                            <p:txEl>
                                              <p:pRg st="5" end="5"/>
                                            </p:txEl>
                                          </p:spTgt>
                                        </p:tgtEl>
                                        <p:attrNameLst>
                                          <p:attrName>style.visibility</p:attrName>
                                        </p:attrNameLst>
                                      </p:cBhvr>
                                      <p:to>
                                        <p:strVal val="visible"/>
                                      </p:to>
                                    </p:set>
                                    <p:animScale>
                                      <p:cBhvr>
                                        <p:cTn id="65" dur="1500" decel="50000" fill="hold">
                                          <p:stCondLst>
                                            <p:cond delay="0"/>
                                          </p:stCondLst>
                                        </p:cTn>
                                        <p:tgtEl>
                                          <p:spTgt spid="4">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500" decel="50000" fill="hold">
                                          <p:stCondLst>
                                            <p:cond delay="0"/>
                                          </p:stCondLst>
                                        </p:cTn>
                                        <p:tgtEl>
                                          <p:spTgt spid="4">
                                            <p:txEl>
                                              <p:pRg st="5" end="5"/>
                                            </p:txEl>
                                          </p:spTgt>
                                        </p:tgtEl>
                                        <p:attrNameLst>
                                          <p:attrName>ppt_x</p:attrName>
                                          <p:attrName>ppt_y</p:attrName>
                                        </p:attrNameLst>
                                      </p:cBhvr>
                                    </p:animMotion>
                                    <p:animEffect transition="in" filter="fade">
                                      <p:cBhvr>
                                        <p:cTn id="67" dur="1500"/>
                                        <p:tgtEl>
                                          <p:spTgt spid="4">
                                            <p:txEl>
                                              <p:pRg st="5" end="5"/>
                                            </p:txEl>
                                          </p:spTgt>
                                        </p:tgtEl>
                                      </p:cBhvr>
                                    </p:animEffect>
                                  </p:childTnLst>
                                </p:cTn>
                              </p:par>
                              <p:par>
                                <p:cTn id="68" presetID="52" presetClass="entr" presetSubtype="0" fill="hold" nodeType="withEffect">
                                  <p:stCondLst>
                                    <p:cond delay="500"/>
                                  </p:stCondLst>
                                  <p:childTnLst>
                                    <p:set>
                                      <p:cBhvr>
                                        <p:cTn id="69" dur="1" fill="hold">
                                          <p:stCondLst>
                                            <p:cond delay="0"/>
                                          </p:stCondLst>
                                        </p:cTn>
                                        <p:tgtEl>
                                          <p:spTgt spid="4">
                                            <p:txEl>
                                              <p:pRg st="7" end="7"/>
                                            </p:txEl>
                                          </p:spTgt>
                                        </p:tgtEl>
                                        <p:attrNameLst>
                                          <p:attrName>style.visibility</p:attrName>
                                        </p:attrNameLst>
                                      </p:cBhvr>
                                      <p:to>
                                        <p:strVal val="visible"/>
                                      </p:to>
                                    </p:set>
                                    <p:animScale>
                                      <p:cBhvr>
                                        <p:cTn id="70" dur="1500" decel="50000" fill="hold">
                                          <p:stCondLst>
                                            <p:cond delay="0"/>
                                          </p:stCondLst>
                                        </p:cTn>
                                        <p:tgtEl>
                                          <p:spTgt spid="4">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500" decel="50000" fill="hold">
                                          <p:stCondLst>
                                            <p:cond delay="0"/>
                                          </p:stCondLst>
                                        </p:cTn>
                                        <p:tgtEl>
                                          <p:spTgt spid="4">
                                            <p:txEl>
                                              <p:pRg st="7" end="7"/>
                                            </p:txEl>
                                          </p:spTgt>
                                        </p:tgtEl>
                                        <p:attrNameLst>
                                          <p:attrName>ppt_x</p:attrName>
                                          <p:attrName>ppt_y</p:attrName>
                                        </p:attrNameLst>
                                      </p:cBhvr>
                                    </p:animMotion>
                                    <p:animEffect transition="in" filter="fade">
                                      <p:cBhvr>
                                        <p:cTn id="72" dur="1500"/>
                                        <p:tgtEl>
                                          <p:spTgt spid="4">
                                            <p:txEl>
                                              <p:pRg st="7" end="7"/>
                                            </p:txEl>
                                          </p:spTgt>
                                        </p:tgtEl>
                                      </p:cBhvr>
                                    </p:animEffect>
                                  </p:childTnLst>
                                </p:cTn>
                              </p:par>
                              <p:par>
                                <p:cTn id="73" presetID="41" presetClass="entr" presetSubtype="0" fill="hold" nodeType="withEffect">
                                  <p:stCondLst>
                                    <p:cond delay="500"/>
                                  </p:stCondLst>
                                  <p:iterate type="lt">
                                    <p:tmPct val="10000"/>
                                  </p:iterate>
                                  <p:childTnLst>
                                    <p:set>
                                      <p:cBhvr>
                                        <p:cTn id="74" dur="1" fill="hold">
                                          <p:stCondLst>
                                            <p:cond delay="0"/>
                                          </p:stCondLst>
                                        </p:cTn>
                                        <p:tgtEl>
                                          <p:spTgt spid="6">
                                            <p:txEl>
                                              <p:pRg st="0" end="0"/>
                                            </p:txEl>
                                          </p:spTgt>
                                        </p:tgtEl>
                                        <p:attrNameLst>
                                          <p:attrName>style.visibility</p:attrName>
                                        </p:attrNameLst>
                                      </p:cBhvr>
                                      <p:to>
                                        <p:strVal val="visible"/>
                                      </p:to>
                                    </p:set>
                                    <p:anim calcmode="lin" valueType="num">
                                      <p:cBhvr>
                                        <p:cTn id="75"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77"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6">
                                            <p:txEl>
                                              <p:pRg st="0" end="0"/>
                                            </p:txEl>
                                          </p:spTgt>
                                        </p:tgtEl>
                                      </p:cBhvr>
                                    </p:animEffect>
                                  </p:childTnLst>
                                </p:cTn>
                              </p:par>
                              <p:par>
                                <p:cTn id="80" presetID="52" presetClass="entr" presetSubtype="0" fill="hold" nodeType="withEffect">
                                  <p:stCondLst>
                                    <p:cond delay="500"/>
                                  </p:stCondLst>
                                  <p:childTnLst>
                                    <p:set>
                                      <p:cBhvr>
                                        <p:cTn id="81" dur="1" fill="hold">
                                          <p:stCondLst>
                                            <p:cond delay="0"/>
                                          </p:stCondLst>
                                        </p:cTn>
                                        <p:tgtEl>
                                          <p:spTgt spid="6">
                                            <p:txEl>
                                              <p:pRg st="1" end="1"/>
                                            </p:txEl>
                                          </p:spTgt>
                                        </p:tgtEl>
                                        <p:attrNameLst>
                                          <p:attrName>style.visibility</p:attrName>
                                        </p:attrNameLst>
                                      </p:cBhvr>
                                      <p:to>
                                        <p:strVal val="visible"/>
                                      </p:to>
                                    </p:set>
                                    <p:animScale>
                                      <p:cBhvr>
                                        <p:cTn id="82" dur="1000" decel="50000" fill="hold">
                                          <p:stCondLst>
                                            <p:cond delay="0"/>
                                          </p:stCondLst>
                                        </p:cTn>
                                        <p:tgtEl>
                                          <p:spTgt spid="6">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6">
                                            <p:txEl>
                                              <p:pRg st="1" end="1"/>
                                            </p:txEl>
                                          </p:spTgt>
                                        </p:tgtEl>
                                        <p:attrNameLst>
                                          <p:attrName>ppt_x</p:attrName>
                                          <p:attrName>ppt_y</p:attrName>
                                        </p:attrNameLst>
                                      </p:cBhvr>
                                    </p:animMotion>
                                    <p:animEffect transition="in" filter="fade">
                                      <p:cBhvr>
                                        <p:cTn id="84" dur="1000"/>
                                        <p:tgtEl>
                                          <p:spTgt spid="6">
                                            <p:txEl>
                                              <p:pRg st="1" end="1"/>
                                            </p:txEl>
                                          </p:spTgt>
                                        </p:tgtEl>
                                      </p:cBhvr>
                                    </p:animEffect>
                                  </p:childTnLst>
                                </p:cTn>
                              </p:par>
                              <p:par>
                                <p:cTn id="85" presetID="35" presetClass="entr" presetSubtype="0" fill="hold" nodeType="withEffect">
                                  <p:stCondLst>
                                    <p:cond delay="500"/>
                                  </p:stCondLst>
                                  <p:childTnLst>
                                    <p:set>
                                      <p:cBhvr>
                                        <p:cTn id="86" dur="1" fill="hold">
                                          <p:stCondLst>
                                            <p:cond delay="0"/>
                                          </p:stCondLst>
                                        </p:cTn>
                                        <p:tgtEl>
                                          <p:spTgt spid="6">
                                            <p:txEl>
                                              <p:pRg st="10" end="10"/>
                                            </p:txEl>
                                          </p:spTgt>
                                        </p:tgtEl>
                                        <p:attrNameLst>
                                          <p:attrName>style.visibility</p:attrName>
                                        </p:attrNameLst>
                                      </p:cBhvr>
                                      <p:to>
                                        <p:strVal val="visible"/>
                                      </p:to>
                                    </p:set>
                                    <p:animEffect transition="in" filter="fade">
                                      <p:cBhvr>
                                        <p:cTn id="87" dur="2000"/>
                                        <p:tgtEl>
                                          <p:spTgt spid="6">
                                            <p:txEl>
                                              <p:pRg st="10" end="10"/>
                                            </p:txEl>
                                          </p:spTgt>
                                        </p:tgtEl>
                                      </p:cBhvr>
                                    </p:animEffect>
                                    <p:anim calcmode="lin" valueType="num">
                                      <p:cBhvr>
                                        <p:cTn id="88" dur="2000" fill="hold"/>
                                        <p:tgtEl>
                                          <p:spTgt spid="6">
                                            <p:txEl>
                                              <p:pRg st="10" end="10"/>
                                            </p:txEl>
                                          </p:spTgt>
                                        </p:tgtEl>
                                        <p:attrNameLst>
                                          <p:attrName>style.rotation</p:attrName>
                                        </p:attrNameLst>
                                      </p:cBhvr>
                                      <p:tavLst>
                                        <p:tav tm="0">
                                          <p:val>
                                            <p:fltVal val="720"/>
                                          </p:val>
                                        </p:tav>
                                        <p:tav tm="100000">
                                          <p:val>
                                            <p:fltVal val="0"/>
                                          </p:val>
                                        </p:tav>
                                      </p:tavLst>
                                    </p:anim>
                                    <p:anim calcmode="lin" valueType="num">
                                      <p:cBhvr>
                                        <p:cTn id="89" dur="2000" fill="hold"/>
                                        <p:tgtEl>
                                          <p:spTgt spid="6">
                                            <p:txEl>
                                              <p:pRg st="10" end="10"/>
                                            </p:txEl>
                                          </p:spTgt>
                                        </p:tgtEl>
                                        <p:attrNameLst>
                                          <p:attrName>ppt_h</p:attrName>
                                        </p:attrNameLst>
                                      </p:cBhvr>
                                      <p:tavLst>
                                        <p:tav tm="0">
                                          <p:val>
                                            <p:fltVal val="0"/>
                                          </p:val>
                                        </p:tav>
                                        <p:tav tm="100000">
                                          <p:val>
                                            <p:strVal val="#ppt_h"/>
                                          </p:val>
                                        </p:tav>
                                      </p:tavLst>
                                    </p:anim>
                                    <p:anim calcmode="lin" valueType="num">
                                      <p:cBhvr>
                                        <p:cTn id="90" dur="2000" fill="hold"/>
                                        <p:tgtEl>
                                          <p:spTgt spid="6">
                                            <p:txEl>
                                              <p:pRg st="10" end="10"/>
                                            </p:txEl>
                                          </p:spTgt>
                                        </p:tgtEl>
                                        <p:attrNameLst>
                                          <p:attrName>ppt_w</p:attrName>
                                        </p:attrNameLst>
                                      </p:cBhvr>
                                      <p:tavLst>
                                        <p:tav tm="0">
                                          <p:val>
                                            <p:fltVal val="0"/>
                                          </p:val>
                                        </p:tav>
                                        <p:tav tm="100000">
                                          <p:val>
                                            <p:strVal val="#ppt_w"/>
                                          </p:val>
                                        </p:tav>
                                      </p:tavLst>
                                    </p:anim>
                                  </p:childTnLst>
                                </p:cTn>
                              </p:par>
                              <p:par>
                                <p:cTn id="91" presetID="35" presetClass="entr" presetSubtype="0" fill="hold" nodeType="withEffect">
                                  <p:stCondLst>
                                    <p:cond delay="500"/>
                                  </p:stCondLst>
                                  <p:childTnLst>
                                    <p:set>
                                      <p:cBhvr>
                                        <p:cTn id="92" dur="1" fill="hold">
                                          <p:stCondLst>
                                            <p:cond delay="0"/>
                                          </p:stCondLst>
                                        </p:cTn>
                                        <p:tgtEl>
                                          <p:spTgt spid="6">
                                            <p:txEl>
                                              <p:pRg st="8" end="8"/>
                                            </p:txEl>
                                          </p:spTgt>
                                        </p:tgtEl>
                                        <p:attrNameLst>
                                          <p:attrName>style.visibility</p:attrName>
                                        </p:attrNameLst>
                                      </p:cBhvr>
                                      <p:to>
                                        <p:strVal val="visible"/>
                                      </p:to>
                                    </p:set>
                                    <p:animEffect transition="in" filter="fade">
                                      <p:cBhvr>
                                        <p:cTn id="93" dur="2000"/>
                                        <p:tgtEl>
                                          <p:spTgt spid="6">
                                            <p:txEl>
                                              <p:pRg st="8" end="8"/>
                                            </p:txEl>
                                          </p:spTgt>
                                        </p:tgtEl>
                                      </p:cBhvr>
                                    </p:animEffect>
                                    <p:anim calcmode="lin" valueType="num">
                                      <p:cBhvr>
                                        <p:cTn id="94" dur="2000" fill="hold"/>
                                        <p:tgtEl>
                                          <p:spTgt spid="6">
                                            <p:txEl>
                                              <p:pRg st="8" end="8"/>
                                            </p:txEl>
                                          </p:spTgt>
                                        </p:tgtEl>
                                        <p:attrNameLst>
                                          <p:attrName>style.rotation</p:attrName>
                                        </p:attrNameLst>
                                      </p:cBhvr>
                                      <p:tavLst>
                                        <p:tav tm="0">
                                          <p:val>
                                            <p:fltVal val="720"/>
                                          </p:val>
                                        </p:tav>
                                        <p:tav tm="100000">
                                          <p:val>
                                            <p:fltVal val="0"/>
                                          </p:val>
                                        </p:tav>
                                      </p:tavLst>
                                    </p:anim>
                                    <p:anim calcmode="lin" valueType="num">
                                      <p:cBhvr>
                                        <p:cTn id="95" dur="2000" fill="hold"/>
                                        <p:tgtEl>
                                          <p:spTgt spid="6">
                                            <p:txEl>
                                              <p:pRg st="8" end="8"/>
                                            </p:txEl>
                                          </p:spTgt>
                                        </p:tgtEl>
                                        <p:attrNameLst>
                                          <p:attrName>ppt_h</p:attrName>
                                        </p:attrNameLst>
                                      </p:cBhvr>
                                      <p:tavLst>
                                        <p:tav tm="0">
                                          <p:val>
                                            <p:fltVal val="0"/>
                                          </p:val>
                                        </p:tav>
                                        <p:tav tm="100000">
                                          <p:val>
                                            <p:strVal val="#ppt_h"/>
                                          </p:val>
                                        </p:tav>
                                      </p:tavLst>
                                    </p:anim>
                                    <p:anim calcmode="lin" valueType="num">
                                      <p:cBhvr>
                                        <p:cTn id="96" dur="2000" fill="hold"/>
                                        <p:tgtEl>
                                          <p:spTgt spid="6">
                                            <p:txEl>
                                              <p:pRg st="8" end="8"/>
                                            </p:txEl>
                                          </p:spTgt>
                                        </p:tgtEl>
                                        <p:attrNameLst>
                                          <p:attrName>ppt_w</p:attrName>
                                        </p:attrNameLst>
                                      </p:cBhvr>
                                      <p:tavLst>
                                        <p:tav tm="0">
                                          <p:val>
                                            <p:fltVal val="0"/>
                                          </p:val>
                                        </p:tav>
                                        <p:tav tm="100000">
                                          <p:val>
                                            <p:strVal val="#ppt_w"/>
                                          </p:val>
                                        </p:tav>
                                      </p:tavLst>
                                    </p:anim>
                                  </p:childTnLst>
                                </p:cTn>
                              </p:par>
                              <p:par>
                                <p:cTn id="97" presetID="35" presetClass="entr" presetSubtype="0" fill="hold" nodeType="withEffect">
                                  <p:stCondLst>
                                    <p:cond delay="500"/>
                                  </p:stCondLst>
                                  <p:childTnLst>
                                    <p:set>
                                      <p:cBhvr>
                                        <p:cTn id="98" dur="1" fill="hold">
                                          <p:stCondLst>
                                            <p:cond delay="0"/>
                                          </p:stCondLst>
                                        </p:cTn>
                                        <p:tgtEl>
                                          <p:spTgt spid="6">
                                            <p:txEl>
                                              <p:pRg st="6" end="6"/>
                                            </p:txEl>
                                          </p:spTgt>
                                        </p:tgtEl>
                                        <p:attrNameLst>
                                          <p:attrName>style.visibility</p:attrName>
                                        </p:attrNameLst>
                                      </p:cBhvr>
                                      <p:to>
                                        <p:strVal val="visible"/>
                                      </p:to>
                                    </p:set>
                                    <p:animEffect transition="in" filter="fade">
                                      <p:cBhvr>
                                        <p:cTn id="99" dur="2000"/>
                                        <p:tgtEl>
                                          <p:spTgt spid="6">
                                            <p:txEl>
                                              <p:pRg st="6" end="6"/>
                                            </p:txEl>
                                          </p:spTgt>
                                        </p:tgtEl>
                                      </p:cBhvr>
                                    </p:animEffect>
                                    <p:anim calcmode="lin" valueType="num">
                                      <p:cBhvr>
                                        <p:cTn id="100" dur="2000" fill="hold"/>
                                        <p:tgtEl>
                                          <p:spTgt spid="6">
                                            <p:txEl>
                                              <p:pRg st="6" end="6"/>
                                            </p:txEl>
                                          </p:spTgt>
                                        </p:tgtEl>
                                        <p:attrNameLst>
                                          <p:attrName>style.rotation</p:attrName>
                                        </p:attrNameLst>
                                      </p:cBhvr>
                                      <p:tavLst>
                                        <p:tav tm="0">
                                          <p:val>
                                            <p:fltVal val="720"/>
                                          </p:val>
                                        </p:tav>
                                        <p:tav tm="100000">
                                          <p:val>
                                            <p:fltVal val="0"/>
                                          </p:val>
                                        </p:tav>
                                      </p:tavLst>
                                    </p:anim>
                                    <p:anim calcmode="lin" valueType="num">
                                      <p:cBhvr>
                                        <p:cTn id="101" dur="2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102" dur="2000" fill="hold"/>
                                        <p:tgtEl>
                                          <p:spTgt spid="6">
                                            <p:txEl>
                                              <p:pRg st="6" end="6"/>
                                            </p:txEl>
                                          </p:spTgt>
                                        </p:tgtEl>
                                        <p:attrNameLst>
                                          <p:attrName>ppt_w</p:attrName>
                                        </p:attrNameLst>
                                      </p:cBhvr>
                                      <p:tavLst>
                                        <p:tav tm="0">
                                          <p:val>
                                            <p:fltVal val="0"/>
                                          </p:val>
                                        </p:tav>
                                        <p:tav tm="100000">
                                          <p:val>
                                            <p:strVal val="#ppt_w"/>
                                          </p:val>
                                        </p:tav>
                                      </p:tavLst>
                                    </p:anim>
                                  </p:childTnLst>
                                </p:cTn>
                              </p:par>
                              <p:par>
                                <p:cTn id="103" presetID="35" presetClass="entr" presetSubtype="0" fill="hold" nodeType="withEffect">
                                  <p:stCondLst>
                                    <p:cond delay="500"/>
                                  </p:stCondLst>
                                  <p:childTnLst>
                                    <p:set>
                                      <p:cBhvr>
                                        <p:cTn id="104" dur="1" fill="hold">
                                          <p:stCondLst>
                                            <p:cond delay="0"/>
                                          </p:stCondLst>
                                        </p:cTn>
                                        <p:tgtEl>
                                          <p:spTgt spid="6">
                                            <p:txEl>
                                              <p:pRg st="4" end="4"/>
                                            </p:txEl>
                                          </p:spTgt>
                                        </p:tgtEl>
                                        <p:attrNameLst>
                                          <p:attrName>style.visibility</p:attrName>
                                        </p:attrNameLst>
                                      </p:cBhvr>
                                      <p:to>
                                        <p:strVal val="visible"/>
                                      </p:to>
                                    </p:set>
                                    <p:animEffect transition="in" filter="fade">
                                      <p:cBhvr>
                                        <p:cTn id="105" dur="2000"/>
                                        <p:tgtEl>
                                          <p:spTgt spid="6">
                                            <p:txEl>
                                              <p:pRg st="4" end="4"/>
                                            </p:txEl>
                                          </p:spTgt>
                                        </p:tgtEl>
                                      </p:cBhvr>
                                    </p:animEffect>
                                    <p:anim calcmode="lin" valueType="num">
                                      <p:cBhvr>
                                        <p:cTn id="106" dur="2000" fill="hold"/>
                                        <p:tgtEl>
                                          <p:spTgt spid="6">
                                            <p:txEl>
                                              <p:pRg st="4" end="4"/>
                                            </p:txEl>
                                          </p:spTgt>
                                        </p:tgtEl>
                                        <p:attrNameLst>
                                          <p:attrName>style.rotation</p:attrName>
                                        </p:attrNameLst>
                                      </p:cBhvr>
                                      <p:tavLst>
                                        <p:tav tm="0">
                                          <p:val>
                                            <p:fltVal val="720"/>
                                          </p:val>
                                        </p:tav>
                                        <p:tav tm="100000">
                                          <p:val>
                                            <p:fltVal val="0"/>
                                          </p:val>
                                        </p:tav>
                                      </p:tavLst>
                                    </p:anim>
                                    <p:anim calcmode="lin" valueType="num">
                                      <p:cBhvr>
                                        <p:cTn id="107" dur="2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08" dur="2000" fill="hold"/>
                                        <p:tgtEl>
                                          <p:spTgt spid="6">
                                            <p:txEl>
                                              <p:pRg st="4" end="4"/>
                                            </p:txEl>
                                          </p:spTgt>
                                        </p:tgtEl>
                                        <p:attrNameLst>
                                          <p:attrName>ppt_w</p:attrName>
                                        </p:attrNameLst>
                                      </p:cBhvr>
                                      <p:tavLst>
                                        <p:tav tm="0">
                                          <p:val>
                                            <p:fltVal val="0"/>
                                          </p:val>
                                        </p:tav>
                                        <p:tav tm="100000">
                                          <p:val>
                                            <p:strVal val="#ppt_w"/>
                                          </p:val>
                                        </p:tav>
                                      </p:tavLst>
                                    </p:anim>
                                  </p:childTnLst>
                                </p:cTn>
                              </p:par>
                              <p:par>
                                <p:cTn id="109" presetID="26" presetClass="entr" presetSubtype="0" fill="hold" nodeType="withEffect">
                                  <p:stCondLst>
                                    <p:cond delay="500"/>
                                  </p:stCondLst>
                                  <p:childTnLst>
                                    <p:set>
                                      <p:cBhvr>
                                        <p:cTn id="110" dur="1" fill="hold">
                                          <p:stCondLst>
                                            <p:cond delay="0"/>
                                          </p:stCondLst>
                                        </p:cTn>
                                        <p:tgtEl>
                                          <p:spTgt spid="6">
                                            <p:txEl>
                                              <p:pRg st="3" end="3"/>
                                            </p:txEl>
                                          </p:spTgt>
                                        </p:tgtEl>
                                        <p:attrNameLst>
                                          <p:attrName>style.visibility</p:attrName>
                                        </p:attrNameLst>
                                      </p:cBhvr>
                                      <p:to>
                                        <p:strVal val="visible"/>
                                      </p:to>
                                    </p:set>
                                    <p:animEffect transition="in" filter="wipe(down)">
                                      <p:cBhvr>
                                        <p:cTn id="111" dur="580">
                                          <p:stCondLst>
                                            <p:cond delay="0"/>
                                          </p:stCondLst>
                                        </p:cTn>
                                        <p:tgtEl>
                                          <p:spTgt spid="6">
                                            <p:txEl>
                                              <p:pRg st="3" end="3"/>
                                            </p:txEl>
                                          </p:spTgt>
                                        </p:tgtEl>
                                      </p:cBhvr>
                                    </p:animEffect>
                                    <p:anim calcmode="lin" valueType="num">
                                      <p:cBhvr>
                                        <p:cTn id="112" dur="1822" tmFilter="0,0; 0.14,0.36; 0.43,0.73; 0.71,0.91; 1.0,1.0">
                                          <p:stCondLst>
                                            <p:cond delay="0"/>
                                          </p:stCondLst>
                                        </p:cTn>
                                        <p:tgtEl>
                                          <p:spTgt spid="6">
                                            <p:txEl>
                                              <p:pRg st="3" end="3"/>
                                            </p:txEl>
                                          </p:spTgt>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6">
                                            <p:txEl>
                                              <p:pRg st="3" end="3"/>
                                            </p:txEl>
                                          </p:spTgt>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6">
                                            <p:txEl>
                                              <p:pRg st="3" end="3"/>
                                            </p:txEl>
                                          </p:spTgt>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6">
                                            <p:txEl>
                                              <p:pRg st="3" end="3"/>
                                            </p:txEl>
                                          </p:spTgt>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6">
                                            <p:txEl>
                                              <p:pRg st="3" end="3"/>
                                            </p:txEl>
                                          </p:spTgt>
                                        </p:tgtEl>
                                        <p:attrNameLst>
                                          <p:attrName>ppt_y</p:attrName>
                                        </p:attrNameLst>
                                      </p:cBhvr>
                                      <p:tavLst>
                                        <p:tav tm="0" fmla="#ppt_y-sin(pi*$)/81">
                                          <p:val>
                                            <p:fltVal val="0"/>
                                          </p:val>
                                        </p:tav>
                                        <p:tav tm="100000">
                                          <p:val>
                                            <p:fltVal val="1"/>
                                          </p:val>
                                        </p:tav>
                                      </p:tavLst>
                                    </p:anim>
                                    <p:animScale>
                                      <p:cBhvr>
                                        <p:cTn id="117" dur="26">
                                          <p:stCondLst>
                                            <p:cond delay="650"/>
                                          </p:stCondLst>
                                        </p:cTn>
                                        <p:tgtEl>
                                          <p:spTgt spid="6">
                                            <p:txEl>
                                              <p:pRg st="3" end="3"/>
                                            </p:txEl>
                                          </p:spTgt>
                                        </p:tgtEl>
                                      </p:cBhvr>
                                      <p:to x="100000" y="60000"/>
                                    </p:animScale>
                                    <p:animScale>
                                      <p:cBhvr>
                                        <p:cTn id="118" dur="166" decel="50000">
                                          <p:stCondLst>
                                            <p:cond delay="676"/>
                                          </p:stCondLst>
                                        </p:cTn>
                                        <p:tgtEl>
                                          <p:spTgt spid="6">
                                            <p:txEl>
                                              <p:pRg st="3" end="3"/>
                                            </p:txEl>
                                          </p:spTgt>
                                        </p:tgtEl>
                                      </p:cBhvr>
                                      <p:to x="100000" y="100000"/>
                                    </p:animScale>
                                    <p:animScale>
                                      <p:cBhvr>
                                        <p:cTn id="119" dur="26">
                                          <p:stCondLst>
                                            <p:cond delay="1312"/>
                                          </p:stCondLst>
                                        </p:cTn>
                                        <p:tgtEl>
                                          <p:spTgt spid="6">
                                            <p:txEl>
                                              <p:pRg st="3" end="3"/>
                                            </p:txEl>
                                          </p:spTgt>
                                        </p:tgtEl>
                                      </p:cBhvr>
                                      <p:to x="100000" y="80000"/>
                                    </p:animScale>
                                    <p:animScale>
                                      <p:cBhvr>
                                        <p:cTn id="120" dur="166" decel="50000">
                                          <p:stCondLst>
                                            <p:cond delay="1338"/>
                                          </p:stCondLst>
                                        </p:cTn>
                                        <p:tgtEl>
                                          <p:spTgt spid="6">
                                            <p:txEl>
                                              <p:pRg st="3" end="3"/>
                                            </p:txEl>
                                          </p:spTgt>
                                        </p:tgtEl>
                                      </p:cBhvr>
                                      <p:to x="100000" y="100000"/>
                                    </p:animScale>
                                    <p:animScale>
                                      <p:cBhvr>
                                        <p:cTn id="121" dur="26">
                                          <p:stCondLst>
                                            <p:cond delay="1642"/>
                                          </p:stCondLst>
                                        </p:cTn>
                                        <p:tgtEl>
                                          <p:spTgt spid="6">
                                            <p:txEl>
                                              <p:pRg st="3" end="3"/>
                                            </p:txEl>
                                          </p:spTgt>
                                        </p:tgtEl>
                                      </p:cBhvr>
                                      <p:to x="100000" y="90000"/>
                                    </p:animScale>
                                    <p:animScale>
                                      <p:cBhvr>
                                        <p:cTn id="122" dur="166" decel="50000">
                                          <p:stCondLst>
                                            <p:cond delay="1668"/>
                                          </p:stCondLst>
                                        </p:cTn>
                                        <p:tgtEl>
                                          <p:spTgt spid="6">
                                            <p:txEl>
                                              <p:pRg st="3" end="3"/>
                                            </p:txEl>
                                          </p:spTgt>
                                        </p:tgtEl>
                                      </p:cBhvr>
                                      <p:to x="100000" y="100000"/>
                                    </p:animScale>
                                    <p:animScale>
                                      <p:cBhvr>
                                        <p:cTn id="123" dur="26">
                                          <p:stCondLst>
                                            <p:cond delay="1808"/>
                                          </p:stCondLst>
                                        </p:cTn>
                                        <p:tgtEl>
                                          <p:spTgt spid="6">
                                            <p:txEl>
                                              <p:pRg st="3" end="3"/>
                                            </p:txEl>
                                          </p:spTgt>
                                        </p:tgtEl>
                                      </p:cBhvr>
                                      <p:to x="100000" y="95000"/>
                                    </p:animScale>
                                    <p:animScale>
                                      <p:cBhvr>
                                        <p:cTn id="124" dur="166" decel="50000">
                                          <p:stCondLst>
                                            <p:cond delay="1834"/>
                                          </p:stCondLst>
                                        </p:cTn>
                                        <p:tgtEl>
                                          <p:spTgt spid="6">
                                            <p:txEl>
                                              <p:pRg st="3" end="3"/>
                                            </p:txEl>
                                          </p:spTgt>
                                        </p:tgtEl>
                                      </p:cBhvr>
                                      <p:to x="100000" y="100000"/>
                                    </p:animScale>
                                  </p:childTnLst>
                                </p:cTn>
                              </p:par>
                              <p:par>
                                <p:cTn id="125" presetID="26" presetClass="entr" presetSubtype="0" fill="hold" nodeType="withEffect">
                                  <p:stCondLst>
                                    <p:cond delay="500"/>
                                  </p:stCondLst>
                                  <p:childTnLst>
                                    <p:set>
                                      <p:cBhvr>
                                        <p:cTn id="126" dur="1" fill="hold">
                                          <p:stCondLst>
                                            <p:cond delay="0"/>
                                          </p:stCondLst>
                                        </p:cTn>
                                        <p:tgtEl>
                                          <p:spTgt spid="6">
                                            <p:txEl>
                                              <p:pRg st="5" end="5"/>
                                            </p:txEl>
                                          </p:spTgt>
                                        </p:tgtEl>
                                        <p:attrNameLst>
                                          <p:attrName>style.visibility</p:attrName>
                                        </p:attrNameLst>
                                      </p:cBhvr>
                                      <p:to>
                                        <p:strVal val="visible"/>
                                      </p:to>
                                    </p:set>
                                    <p:animEffect transition="in" filter="wipe(down)">
                                      <p:cBhvr>
                                        <p:cTn id="127" dur="580">
                                          <p:stCondLst>
                                            <p:cond delay="0"/>
                                          </p:stCondLst>
                                        </p:cTn>
                                        <p:tgtEl>
                                          <p:spTgt spid="6">
                                            <p:txEl>
                                              <p:pRg st="5" end="5"/>
                                            </p:txEl>
                                          </p:spTgt>
                                        </p:tgtEl>
                                      </p:cBhvr>
                                    </p:animEffect>
                                    <p:anim calcmode="lin" valueType="num">
                                      <p:cBhvr>
                                        <p:cTn id="128" dur="1822" tmFilter="0,0; 0.14,0.36; 0.43,0.73; 0.71,0.91; 1.0,1.0">
                                          <p:stCondLst>
                                            <p:cond delay="0"/>
                                          </p:stCondLst>
                                        </p:cTn>
                                        <p:tgtEl>
                                          <p:spTgt spid="6">
                                            <p:txEl>
                                              <p:pRg st="5" end="5"/>
                                            </p:txEl>
                                          </p:spTgt>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6">
                                            <p:txEl>
                                              <p:pRg st="5" end="5"/>
                                            </p:txEl>
                                          </p:spTgt>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6">
                                            <p:txEl>
                                              <p:pRg st="5" end="5"/>
                                            </p:txEl>
                                          </p:spTgt>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6">
                                            <p:txEl>
                                              <p:pRg st="5" end="5"/>
                                            </p:txEl>
                                          </p:spTgt>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6">
                                            <p:txEl>
                                              <p:pRg st="5" end="5"/>
                                            </p:txEl>
                                          </p:spTgt>
                                        </p:tgtEl>
                                        <p:attrNameLst>
                                          <p:attrName>ppt_y</p:attrName>
                                        </p:attrNameLst>
                                      </p:cBhvr>
                                      <p:tavLst>
                                        <p:tav tm="0" fmla="#ppt_y-sin(pi*$)/81">
                                          <p:val>
                                            <p:fltVal val="0"/>
                                          </p:val>
                                        </p:tav>
                                        <p:tav tm="100000">
                                          <p:val>
                                            <p:fltVal val="1"/>
                                          </p:val>
                                        </p:tav>
                                      </p:tavLst>
                                    </p:anim>
                                    <p:animScale>
                                      <p:cBhvr>
                                        <p:cTn id="133" dur="26">
                                          <p:stCondLst>
                                            <p:cond delay="650"/>
                                          </p:stCondLst>
                                        </p:cTn>
                                        <p:tgtEl>
                                          <p:spTgt spid="6">
                                            <p:txEl>
                                              <p:pRg st="5" end="5"/>
                                            </p:txEl>
                                          </p:spTgt>
                                        </p:tgtEl>
                                      </p:cBhvr>
                                      <p:to x="100000" y="60000"/>
                                    </p:animScale>
                                    <p:animScale>
                                      <p:cBhvr>
                                        <p:cTn id="134" dur="166" decel="50000">
                                          <p:stCondLst>
                                            <p:cond delay="676"/>
                                          </p:stCondLst>
                                        </p:cTn>
                                        <p:tgtEl>
                                          <p:spTgt spid="6">
                                            <p:txEl>
                                              <p:pRg st="5" end="5"/>
                                            </p:txEl>
                                          </p:spTgt>
                                        </p:tgtEl>
                                      </p:cBhvr>
                                      <p:to x="100000" y="100000"/>
                                    </p:animScale>
                                    <p:animScale>
                                      <p:cBhvr>
                                        <p:cTn id="135" dur="26">
                                          <p:stCondLst>
                                            <p:cond delay="1312"/>
                                          </p:stCondLst>
                                        </p:cTn>
                                        <p:tgtEl>
                                          <p:spTgt spid="6">
                                            <p:txEl>
                                              <p:pRg st="5" end="5"/>
                                            </p:txEl>
                                          </p:spTgt>
                                        </p:tgtEl>
                                      </p:cBhvr>
                                      <p:to x="100000" y="80000"/>
                                    </p:animScale>
                                    <p:animScale>
                                      <p:cBhvr>
                                        <p:cTn id="136" dur="166" decel="50000">
                                          <p:stCondLst>
                                            <p:cond delay="1338"/>
                                          </p:stCondLst>
                                        </p:cTn>
                                        <p:tgtEl>
                                          <p:spTgt spid="6">
                                            <p:txEl>
                                              <p:pRg st="5" end="5"/>
                                            </p:txEl>
                                          </p:spTgt>
                                        </p:tgtEl>
                                      </p:cBhvr>
                                      <p:to x="100000" y="100000"/>
                                    </p:animScale>
                                    <p:animScale>
                                      <p:cBhvr>
                                        <p:cTn id="137" dur="26">
                                          <p:stCondLst>
                                            <p:cond delay="1642"/>
                                          </p:stCondLst>
                                        </p:cTn>
                                        <p:tgtEl>
                                          <p:spTgt spid="6">
                                            <p:txEl>
                                              <p:pRg st="5" end="5"/>
                                            </p:txEl>
                                          </p:spTgt>
                                        </p:tgtEl>
                                      </p:cBhvr>
                                      <p:to x="100000" y="90000"/>
                                    </p:animScale>
                                    <p:animScale>
                                      <p:cBhvr>
                                        <p:cTn id="138" dur="166" decel="50000">
                                          <p:stCondLst>
                                            <p:cond delay="1668"/>
                                          </p:stCondLst>
                                        </p:cTn>
                                        <p:tgtEl>
                                          <p:spTgt spid="6">
                                            <p:txEl>
                                              <p:pRg st="5" end="5"/>
                                            </p:txEl>
                                          </p:spTgt>
                                        </p:tgtEl>
                                      </p:cBhvr>
                                      <p:to x="100000" y="100000"/>
                                    </p:animScale>
                                    <p:animScale>
                                      <p:cBhvr>
                                        <p:cTn id="139" dur="26">
                                          <p:stCondLst>
                                            <p:cond delay="1808"/>
                                          </p:stCondLst>
                                        </p:cTn>
                                        <p:tgtEl>
                                          <p:spTgt spid="6">
                                            <p:txEl>
                                              <p:pRg st="5" end="5"/>
                                            </p:txEl>
                                          </p:spTgt>
                                        </p:tgtEl>
                                      </p:cBhvr>
                                      <p:to x="100000" y="95000"/>
                                    </p:animScale>
                                    <p:animScale>
                                      <p:cBhvr>
                                        <p:cTn id="140" dur="166" decel="50000">
                                          <p:stCondLst>
                                            <p:cond delay="1834"/>
                                          </p:stCondLst>
                                        </p:cTn>
                                        <p:tgtEl>
                                          <p:spTgt spid="6">
                                            <p:txEl>
                                              <p:pRg st="5" end="5"/>
                                            </p:txEl>
                                          </p:spTgt>
                                        </p:tgtEl>
                                      </p:cBhvr>
                                      <p:to x="100000" y="100000"/>
                                    </p:animScale>
                                  </p:childTnLst>
                                </p:cTn>
                              </p:par>
                              <p:par>
                                <p:cTn id="141" presetID="26" presetClass="entr" presetSubtype="0" fill="hold" nodeType="withEffect">
                                  <p:stCondLst>
                                    <p:cond delay="500"/>
                                  </p:stCondLst>
                                  <p:childTnLst>
                                    <p:set>
                                      <p:cBhvr>
                                        <p:cTn id="142" dur="1" fill="hold">
                                          <p:stCondLst>
                                            <p:cond delay="0"/>
                                          </p:stCondLst>
                                        </p:cTn>
                                        <p:tgtEl>
                                          <p:spTgt spid="6">
                                            <p:txEl>
                                              <p:pRg st="7" end="7"/>
                                            </p:txEl>
                                          </p:spTgt>
                                        </p:tgtEl>
                                        <p:attrNameLst>
                                          <p:attrName>style.visibility</p:attrName>
                                        </p:attrNameLst>
                                      </p:cBhvr>
                                      <p:to>
                                        <p:strVal val="visible"/>
                                      </p:to>
                                    </p:set>
                                    <p:animEffect transition="in" filter="wipe(down)">
                                      <p:cBhvr>
                                        <p:cTn id="143" dur="580">
                                          <p:stCondLst>
                                            <p:cond delay="0"/>
                                          </p:stCondLst>
                                        </p:cTn>
                                        <p:tgtEl>
                                          <p:spTgt spid="6">
                                            <p:txEl>
                                              <p:pRg st="7" end="7"/>
                                            </p:txEl>
                                          </p:spTgt>
                                        </p:tgtEl>
                                      </p:cBhvr>
                                    </p:animEffect>
                                    <p:anim calcmode="lin" valueType="num">
                                      <p:cBhvr>
                                        <p:cTn id="144" dur="1822" tmFilter="0,0; 0.14,0.36; 0.43,0.73; 0.71,0.91; 1.0,1.0">
                                          <p:stCondLst>
                                            <p:cond delay="0"/>
                                          </p:stCondLst>
                                        </p:cTn>
                                        <p:tgtEl>
                                          <p:spTgt spid="6">
                                            <p:txEl>
                                              <p:pRg st="7" end="7"/>
                                            </p:txEl>
                                          </p:spTgt>
                                        </p:tgtEl>
                                        <p:attrNameLst>
                                          <p:attrName>ppt_x</p:attrName>
                                        </p:attrNameLst>
                                      </p:cBhvr>
                                      <p:tavLst>
                                        <p:tav tm="0">
                                          <p:val>
                                            <p:strVal val="#ppt_x-0.25"/>
                                          </p:val>
                                        </p:tav>
                                        <p:tav tm="100000">
                                          <p:val>
                                            <p:strVal val="#ppt_x"/>
                                          </p:val>
                                        </p:tav>
                                      </p:tavLst>
                                    </p:anim>
                                    <p:anim calcmode="lin" valueType="num">
                                      <p:cBhvr>
                                        <p:cTn id="145" dur="664" tmFilter="0.0,0.0; 0.25,0.07; 0.50,0.2; 0.75,0.467; 1.0,1.0">
                                          <p:stCondLst>
                                            <p:cond delay="0"/>
                                          </p:stCondLst>
                                        </p:cTn>
                                        <p:tgtEl>
                                          <p:spTgt spid="6">
                                            <p:txEl>
                                              <p:pRg st="7" end="7"/>
                                            </p:txEl>
                                          </p:spTgt>
                                        </p:tgtEl>
                                        <p:attrNameLst>
                                          <p:attrName>ppt_y</p:attrName>
                                        </p:attrNameLst>
                                      </p:cBhvr>
                                      <p:tavLst>
                                        <p:tav tm="0" fmla="#ppt_y-sin(pi*$)/3">
                                          <p:val>
                                            <p:fltVal val="0.5"/>
                                          </p:val>
                                        </p:tav>
                                        <p:tav tm="100000">
                                          <p:val>
                                            <p:fltVal val="1"/>
                                          </p:val>
                                        </p:tav>
                                      </p:tavLst>
                                    </p:anim>
                                    <p:anim calcmode="lin" valueType="num">
                                      <p:cBhvr>
                                        <p:cTn id="146" dur="664" tmFilter="0, 0; 0.125,0.2665; 0.25,0.4; 0.375,0.465; 0.5,0.5;  0.625,0.535; 0.75,0.6; 0.875,0.7335; 1,1">
                                          <p:stCondLst>
                                            <p:cond delay="664"/>
                                          </p:stCondLst>
                                        </p:cTn>
                                        <p:tgtEl>
                                          <p:spTgt spid="6">
                                            <p:txEl>
                                              <p:pRg st="7" end="7"/>
                                            </p:txEl>
                                          </p:spTgt>
                                        </p:tgtEl>
                                        <p:attrNameLst>
                                          <p:attrName>ppt_y</p:attrName>
                                        </p:attrNameLst>
                                      </p:cBhvr>
                                      <p:tavLst>
                                        <p:tav tm="0" fmla="#ppt_y-sin(pi*$)/9">
                                          <p:val>
                                            <p:fltVal val="0"/>
                                          </p:val>
                                        </p:tav>
                                        <p:tav tm="100000">
                                          <p:val>
                                            <p:fltVal val="1"/>
                                          </p:val>
                                        </p:tav>
                                      </p:tavLst>
                                    </p:anim>
                                    <p:anim calcmode="lin" valueType="num">
                                      <p:cBhvr>
                                        <p:cTn id="147" dur="332" tmFilter="0, 0; 0.125,0.2665; 0.25,0.4; 0.375,0.465; 0.5,0.5;  0.625,0.535; 0.75,0.6; 0.875,0.7335; 1,1">
                                          <p:stCondLst>
                                            <p:cond delay="1324"/>
                                          </p:stCondLst>
                                        </p:cTn>
                                        <p:tgtEl>
                                          <p:spTgt spid="6">
                                            <p:txEl>
                                              <p:pRg st="7" end="7"/>
                                            </p:txEl>
                                          </p:spTgt>
                                        </p:tgtEl>
                                        <p:attrNameLst>
                                          <p:attrName>ppt_y</p:attrName>
                                        </p:attrNameLst>
                                      </p:cBhvr>
                                      <p:tavLst>
                                        <p:tav tm="0" fmla="#ppt_y-sin(pi*$)/27">
                                          <p:val>
                                            <p:fltVal val="0"/>
                                          </p:val>
                                        </p:tav>
                                        <p:tav tm="100000">
                                          <p:val>
                                            <p:fltVal val="1"/>
                                          </p:val>
                                        </p:tav>
                                      </p:tavLst>
                                    </p:anim>
                                    <p:anim calcmode="lin" valueType="num">
                                      <p:cBhvr>
                                        <p:cTn id="148" dur="164" tmFilter="0, 0; 0.125,0.2665; 0.25,0.4; 0.375,0.465; 0.5,0.5;  0.625,0.535; 0.75,0.6; 0.875,0.7335; 1,1">
                                          <p:stCondLst>
                                            <p:cond delay="1656"/>
                                          </p:stCondLst>
                                        </p:cTn>
                                        <p:tgtEl>
                                          <p:spTgt spid="6">
                                            <p:txEl>
                                              <p:pRg st="7" end="7"/>
                                            </p:txEl>
                                          </p:spTgt>
                                        </p:tgtEl>
                                        <p:attrNameLst>
                                          <p:attrName>ppt_y</p:attrName>
                                        </p:attrNameLst>
                                      </p:cBhvr>
                                      <p:tavLst>
                                        <p:tav tm="0" fmla="#ppt_y-sin(pi*$)/81">
                                          <p:val>
                                            <p:fltVal val="0"/>
                                          </p:val>
                                        </p:tav>
                                        <p:tav tm="100000">
                                          <p:val>
                                            <p:fltVal val="1"/>
                                          </p:val>
                                        </p:tav>
                                      </p:tavLst>
                                    </p:anim>
                                    <p:animScale>
                                      <p:cBhvr>
                                        <p:cTn id="149" dur="26">
                                          <p:stCondLst>
                                            <p:cond delay="650"/>
                                          </p:stCondLst>
                                        </p:cTn>
                                        <p:tgtEl>
                                          <p:spTgt spid="6">
                                            <p:txEl>
                                              <p:pRg st="7" end="7"/>
                                            </p:txEl>
                                          </p:spTgt>
                                        </p:tgtEl>
                                      </p:cBhvr>
                                      <p:to x="100000" y="60000"/>
                                    </p:animScale>
                                    <p:animScale>
                                      <p:cBhvr>
                                        <p:cTn id="150" dur="166" decel="50000">
                                          <p:stCondLst>
                                            <p:cond delay="676"/>
                                          </p:stCondLst>
                                        </p:cTn>
                                        <p:tgtEl>
                                          <p:spTgt spid="6">
                                            <p:txEl>
                                              <p:pRg st="7" end="7"/>
                                            </p:txEl>
                                          </p:spTgt>
                                        </p:tgtEl>
                                      </p:cBhvr>
                                      <p:to x="100000" y="100000"/>
                                    </p:animScale>
                                    <p:animScale>
                                      <p:cBhvr>
                                        <p:cTn id="151" dur="26">
                                          <p:stCondLst>
                                            <p:cond delay="1312"/>
                                          </p:stCondLst>
                                        </p:cTn>
                                        <p:tgtEl>
                                          <p:spTgt spid="6">
                                            <p:txEl>
                                              <p:pRg st="7" end="7"/>
                                            </p:txEl>
                                          </p:spTgt>
                                        </p:tgtEl>
                                      </p:cBhvr>
                                      <p:to x="100000" y="80000"/>
                                    </p:animScale>
                                    <p:animScale>
                                      <p:cBhvr>
                                        <p:cTn id="152" dur="166" decel="50000">
                                          <p:stCondLst>
                                            <p:cond delay="1338"/>
                                          </p:stCondLst>
                                        </p:cTn>
                                        <p:tgtEl>
                                          <p:spTgt spid="6">
                                            <p:txEl>
                                              <p:pRg st="7" end="7"/>
                                            </p:txEl>
                                          </p:spTgt>
                                        </p:tgtEl>
                                      </p:cBhvr>
                                      <p:to x="100000" y="100000"/>
                                    </p:animScale>
                                    <p:animScale>
                                      <p:cBhvr>
                                        <p:cTn id="153" dur="26">
                                          <p:stCondLst>
                                            <p:cond delay="1642"/>
                                          </p:stCondLst>
                                        </p:cTn>
                                        <p:tgtEl>
                                          <p:spTgt spid="6">
                                            <p:txEl>
                                              <p:pRg st="7" end="7"/>
                                            </p:txEl>
                                          </p:spTgt>
                                        </p:tgtEl>
                                      </p:cBhvr>
                                      <p:to x="100000" y="90000"/>
                                    </p:animScale>
                                    <p:animScale>
                                      <p:cBhvr>
                                        <p:cTn id="154" dur="166" decel="50000">
                                          <p:stCondLst>
                                            <p:cond delay="1668"/>
                                          </p:stCondLst>
                                        </p:cTn>
                                        <p:tgtEl>
                                          <p:spTgt spid="6">
                                            <p:txEl>
                                              <p:pRg st="7" end="7"/>
                                            </p:txEl>
                                          </p:spTgt>
                                        </p:tgtEl>
                                      </p:cBhvr>
                                      <p:to x="100000" y="100000"/>
                                    </p:animScale>
                                    <p:animScale>
                                      <p:cBhvr>
                                        <p:cTn id="155" dur="26">
                                          <p:stCondLst>
                                            <p:cond delay="1808"/>
                                          </p:stCondLst>
                                        </p:cTn>
                                        <p:tgtEl>
                                          <p:spTgt spid="6">
                                            <p:txEl>
                                              <p:pRg st="7" end="7"/>
                                            </p:txEl>
                                          </p:spTgt>
                                        </p:tgtEl>
                                      </p:cBhvr>
                                      <p:to x="100000" y="95000"/>
                                    </p:animScale>
                                    <p:animScale>
                                      <p:cBhvr>
                                        <p:cTn id="156" dur="166" decel="50000">
                                          <p:stCondLst>
                                            <p:cond delay="1834"/>
                                          </p:stCondLst>
                                        </p:cTn>
                                        <p:tgtEl>
                                          <p:spTgt spid="6">
                                            <p:txEl>
                                              <p:pRg st="7" end="7"/>
                                            </p:txEl>
                                          </p:spTgt>
                                        </p:tgtEl>
                                      </p:cBhvr>
                                      <p:to x="100000" y="100000"/>
                                    </p:animScale>
                                  </p:childTnLst>
                                </p:cTn>
                              </p:par>
                              <p:par>
                                <p:cTn id="157" presetID="26" presetClass="entr" presetSubtype="0" fill="hold" nodeType="withEffect">
                                  <p:stCondLst>
                                    <p:cond delay="0"/>
                                  </p:stCondLst>
                                  <p:childTnLst>
                                    <p:set>
                                      <p:cBhvr>
                                        <p:cTn id="158" dur="1" fill="hold">
                                          <p:stCondLst>
                                            <p:cond delay="0"/>
                                          </p:stCondLst>
                                        </p:cTn>
                                        <p:tgtEl>
                                          <p:spTgt spid="6">
                                            <p:txEl>
                                              <p:pRg st="9" end="9"/>
                                            </p:txEl>
                                          </p:spTgt>
                                        </p:tgtEl>
                                        <p:attrNameLst>
                                          <p:attrName>style.visibility</p:attrName>
                                        </p:attrNameLst>
                                      </p:cBhvr>
                                      <p:to>
                                        <p:strVal val="visible"/>
                                      </p:to>
                                    </p:set>
                                    <p:animEffect transition="in" filter="wipe(down)">
                                      <p:cBhvr>
                                        <p:cTn id="159" dur="580">
                                          <p:stCondLst>
                                            <p:cond delay="0"/>
                                          </p:stCondLst>
                                        </p:cTn>
                                        <p:tgtEl>
                                          <p:spTgt spid="6">
                                            <p:txEl>
                                              <p:pRg st="9" end="9"/>
                                            </p:txEl>
                                          </p:spTgt>
                                        </p:tgtEl>
                                      </p:cBhvr>
                                    </p:animEffect>
                                    <p:anim calcmode="lin" valueType="num">
                                      <p:cBhvr>
                                        <p:cTn id="160" dur="1822" tmFilter="0,0; 0.14,0.36; 0.43,0.73; 0.71,0.91; 1.0,1.0">
                                          <p:stCondLst>
                                            <p:cond delay="0"/>
                                          </p:stCondLst>
                                        </p:cTn>
                                        <p:tgtEl>
                                          <p:spTgt spid="6">
                                            <p:txEl>
                                              <p:pRg st="9" end="9"/>
                                            </p:txEl>
                                          </p:spTgt>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6">
                                            <p:txEl>
                                              <p:pRg st="9" end="9"/>
                                            </p:txEl>
                                          </p:spTgt>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6">
                                            <p:txEl>
                                              <p:pRg st="9" end="9"/>
                                            </p:txEl>
                                          </p:spTgt>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6">
                                            <p:txEl>
                                              <p:pRg st="9" end="9"/>
                                            </p:txEl>
                                          </p:spTgt>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6">
                                            <p:txEl>
                                              <p:pRg st="9" end="9"/>
                                            </p:txEl>
                                          </p:spTgt>
                                        </p:tgtEl>
                                        <p:attrNameLst>
                                          <p:attrName>ppt_y</p:attrName>
                                        </p:attrNameLst>
                                      </p:cBhvr>
                                      <p:tavLst>
                                        <p:tav tm="0" fmla="#ppt_y-sin(pi*$)/81">
                                          <p:val>
                                            <p:fltVal val="0"/>
                                          </p:val>
                                        </p:tav>
                                        <p:tav tm="100000">
                                          <p:val>
                                            <p:fltVal val="1"/>
                                          </p:val>
                                        </p:tav>
                                      </p:tavLst>
                                    </p:anim>
                                    <p:animScale>
                                      <p:cBhvr>
                                        <p:cTn id="165" dur="26">
                                          <p:stCondLst>
                                            <p:cond delay="650"/>
                                          </p:stCondLst>
                                        </p:cTn>
                                        <p:tgtEl>
                                          <p:spTgt spid="6">
                                            <p:txEl>
                                              <p:pRg st="9" end="9"/>
                                            </p:txEl>
                                          </p:spTgt>
                                        </p:tgtEl>
                                      </p:cBhvr>
                                      <p:to x="100000" y="60000"/>
                                    </p:animScale>
                                    <p:animScale>
                                      <p:cBhvr>
                                        <p:cTn id="166" dur="166" decel="50000">
                                          <p:stCondLst>
                                            <p:cond delay="676"/>
                                          </p:stCondLst>
                                        </p:cTn>
                                        <p:tgtEl>
                                          <p:spTgt spid="6">
                                            <p:txEl>
                                              <p:pRg st="9" end="9"/>
                                            </p:txEl>
                                          </p:spTgt>
                                        </p:tgtEl>
                                      </p:cBhvr>
                                      <p:to x="100000" y="100000"/>
                                    </p:animScale>
                                    <p:animScale>
                                      <p:cBhvr>
                                        <p:cTn id="167" dur="26">
                                          <p:stCondLst>
                                            <p:cond delay="1312"/>
                                          </p:stCondLst>
                                        </p:cTn>
                                        <p:tgtEl>
                                          <p:spTgt spid="6">
                                            <p:txEl>
                                              <p:pRg st="9" end="9"/>
                                            </p:txEl>
                                          </p:spTgt>
                                        </p:tgtEl>
                                      </p:cBhvr>
                                      <p:to x="100000" y="80000"/>
                                    </p:animScale>
                                    <p:animScale>
                                      <p:cBhvr>
                                        <p:cTn id="168" dur="166" decel="50000">
                                          <p:stCondLst>
                                            <p:cond delay="1338"/>
                                          </p:stCondLst>
                                        </p:cTn>
                                        <p:tgtEl>
                                          <p:spTgt spid="6">
                                            <p:txEl>
                                              <p:pRg st="9" end="9"/>
                                            </p:txEl>
                                          </p:spTgt>
                                        </p:tgtEl>
                                      </p:cBhvr>
                                      <p:to x="100000" y="100000"/>
                                    </p:animScale>
                                    <p:animScale>
                                      <p:cBhvr>
                                        <p:cTn id="169" dur="26">
                                          <p:stCondLst>
                                            <p:cond delay="1642"/>
                                          </p:stCondLst>
                                        </p:cTn>
                                        <p:tgtEl>
                                          <p:spTgt spid="6">
                                            <p:txEl>
                                              <p:pRg st="9" end="9"/>
                                            </p:txEl>
                                          </p:spTgt>
                                        </p:tgtEl>
                                      </p:cBhvr>
                                      <p:to x="100000" y="90000"/>
                                    </p:animScale>
                                    <p:animScale>
                                      <p:cBhvr>
                                        <p:cTn id="170" dur="166" decel="50000">
                                          <p:stCondLst>
                                            <p:cond delay="1668"/>
                                          </p:stCondLst>
                                        </p:cTn>
                                        <p:tgtEl>
                                          <p:spTgt spid="6">
                                            <p:txEl>
                                              <p:pRg st="9" end="9"/>
                                            </p:txEl>
                                          </p:spTgt>
                                        </p:tgtEl>
                                      </p:cBhvr>
                                      <p:to x="100000" y="100000"/>
                                    </p:animScale>
                                    <p:animScale>
                                      <p:cBhvr>
                                        <p:cTn id="171" dur="26">
                                          <p:stCondLst>
                                            <p:cond delay="1808"/>
                                          </p:stCondLst>
                                        </p:cTn>
                                        <p:tgtEl>
                                          <p:spTgt spid="6">
                                            <p:txEl>
                                              <p:pRg st="9" end="9"/>
                                            </p:txEl>
                                          </p:spTgt>
                                        </p:tgtEl>
                                      </p:cBhvr>
                                      <p:to x="100000" y="95000"/>
                                    </p:animScale>
                                    <p:animScale>
                                      <p:cBhvr>
                                        <p:cTn id="172" dur="166" decel="50000">
                                          <p:stCondLst>
                                            <p:cond delay="1834"/>
                                          </p:stCondLst>
                                        </p:cTn>
                                        <p:tgtEl>
                                          <p:spTgt spid="6">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περιεχομένου 6"/>
          <p:cNvSpPr>
            <a:spLocks noGrp="1"/>
          </p:cNvSpPr>
          <p:nvPr>
            <p:ph idx="1"/>
          </p:nvPr>
        </p:nvSpPr>
        <p:spPr>
          <a:xfrm>
            <a:off x="0" y="116632"/>
            <a:ext cx="8964488" cy="6734070"/>
          </a:xfrm>
        </p:spPr>
        <p:txBody>
          <a:bodyPr>
            <a:normAutofit/>
          </a:bodyPr>
          <a:lstStyle/>
          <a:p>
            <a:pPr marL="457200" lvl="1" indent="0">
              <a:buNone/>
            </a:pPr>
            <a:endParaRPr lang="el-GR"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457200" lvl="1" indent="0">
              <a:buNone/>
            </a:pPr>
            <a:endParaRPr lang="el-GR"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457200" lvl="1" indent="0">
              <a:buNone/>
            </a:pPr>
            <a:r>
              <a:rPr lang="el-GR"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p>
          <a:p>
            <a:pPr marL="457200" lvl="1" indent="0">
              <a:buNone/>
            </a:pPr>
            <a:endParaRPr lang="el-GR"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457200" lvl="1" indent="0">
              <a:buNone/>
            </a:pPr>
            <a:endParaRPr lang="el-GR"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457200" lvl="1" indent="0">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a:t>
            </a:r>
            <a:r>
              <a:rPr lang="el-GR" sz="3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ΤΟ ΠΑΙΧΝΙΔΙ ΔΙΝΕΙ ΖΩΗ</a:t>
            </a:r>
            <a:endParaRPr lang="el-GR" sz="3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p:txBody>
      </p:sp>
      <p:pic>
        <p:nvPicPr>
          <p:cNvPr id="8" name="Εικόνα 7" descr="C:\Documents and Settings\user\Επιφάνεια εργασίας\949931cb4l68z2ny.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2" y="0"/>
            <a:ext cx="2288056" cy="1268760"/>
          </a:xfrm>
          <a:prstGeom prst="rect">
            <a:avLst/>
          </a:prstGeom>
          <a:noFill/>
          <a:ln>
            <a:noFill/>
          </a:ln>
        </p:spPr>
      </p:pic>
      <p:pic>
        <p:nvPicPr>
          <p:cNvPr id="9" name="Εικόνα 8" descr="C:\Documents and Settings\Administrator\Επιφάνεια εργασίας\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2690" y="0"/>
            <a:ext cx="2388771" cy="1268760"/>
          </a:xfrm>
          <a:prstGeom prst="rect">
            <a:avLst/>
          </a:prstGeom>
          <a:ln>
            <a:noFill/>
          </a:ln>
          <a:effectLst>
            <a:outerShdw blurRad="292100" dist="139700" dir="2700000" algn="tl" rotWithShape="0">
              <a:srgbClr val="333333">
                <a:alpha val="65000"/>
              </a:srgbClr>
            </a:outerShdw>
          </a:effectLst>
        </p:spPr>
      </p:pic>
      <p:pic>
        <p:nvPicPr>
          <p:cNvPr id="10" name="Εικόνα 9" descr="C:\Documents and Settings\user\Επιφάνεια εργασίας\images.jpg"/>
          <p:cNvPicPr/>
          <p:nvPr/>
        </p:nvPicPr>
        <p:blipFill>
          <a:blip r:embed="rId4">
            <a:extLst>
              <a:ext uri="{28A0092B-C50C-407E-A947-70E740481C1C}">
                <a14:useLocalDpi xmlns:a14="http://schemas.microsoft.com/office/drawing/2010/main" val="0"/>
              </a:ext>
            </a:extLst>
          </a:blip>
          <a:srcRect/>
          <a:stretch>
            <a:fillRect/>
          </a:stretch>
        </p:blipFill>
        <p:spPr bwMode="auto">
          <a:xfrm>
            <a:off x="5004195" y="0"/>
            <a:ext cx="1738496" cy="1268760"/>
          </a:xfrm>
          <a:prstGeom prst="rect">
            <a:avLst/>
          </a:prstGeom>
          <a:noFill/>
          <a:ln>
            <a:noFill/>
          </a:ln>
        </p:spPr>
      </p:pic>
      <p:pic>
        <p:nvPicPr>
          <p:cNvPr id="11" name="Εικόνα 10" descr="C:\Documents and Settings\Administrator\Επιφάνεια εργασίας\8.jpg"/>
          <p:cNvPicPr/>
          <p:nvPr/>
        </p:nvPicPr>
        <p:blipFill>
          <a:blip r:embed="rId5">
            <a:extLst>
              <a:ext uri="{28A0092B-C50C-407E-A947-70E740481C1C}">
                <a14:useLocalDpi xmlns:a14="http://schemas.microsoft.com/office/drawing/2010/main" val="0"/>
              </a:ext>
            </a:extLst>
          </a:blip>
          <a:srcRect/>
          <a:stretch>
            <a:fillRect/>
          </a:stretch>
        </p:blipFill>
        <p:spPr bwMode="auto">
          <a:xfrm>
            <a:off x="2267744" y="0"/>
            <a:ext cx="2736451" cy="1268760"/>
          </a:xfrm>
          <a:prstGeom prst="rect">
            <a:avLst/>
          </a:prstGeom>
          <a:ln>
            <a:noFill/>
          </a:ln>
          <a:effectLst>
            <a:outerShdw blurRad="190500" algn="tl" rotWithShape="0">
              <a:srgbClr val="000000">
                <a:alpha val="70000"/>
              </a:srgbClr>
            </a:outerShdw>
          </a:effectLst>
        </p:spPr>
      </p:pic>
      <p:pic>
        <p:nvPicPr>
          <p:cNvPr id="12" name="Εικόνα 11" descr="C:\Documents and Settings\Administrator\Επιφάνεια εργασίας\9.jpg"/>
          <p:cNvPicPr/>
          <p:nvPr/>
        </p:nvPicPr>
        <p:blipFill>
          <a:blip r:embed="rId6">
            <a:extLst>
              <a:ext uri="{28A0092B-C50C-407E-A947-70E740481C1C}">
                <a14:useLocalDpi xmlns:a14="http://schemas.microsoft.com/office/drawing/2010/main" val="0"/>
              </a:ext>
            </a:extLst>
          </a:blip>
          <a:srcRect/>
          <a:stretch>
            <a:fillRect/>
          </a:stretch>
        </p:blipFill>
        <p:spPr bwMode="auto">
          <a:xfrm>
            <a:off x="-21156" y="1305253"/>
            <a:ext cx="1690687" cy="10113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5" name="Εικόνα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229199"/>
            <a:ext cx="1957589" cy="1653371"/>
          </a:xfrm>
          <a:prstGeom prst="rect">
            <a:avLst/>
          </a:prstGeom>
        </p:spPr>
      </p:pic>
      <p:pic>
        <p:nvPicPr>
          <p:cNvPr id="18" name="Εικόνα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39066" y="5229200"/>
            <a:ext cx="2272894" cy="1628800"/>
          </a:xfrm>
          <a:prstGeom prst="rect">
            <a:avLst/>
          </a:prstGeom>
        </p:spPr>
      </p:pic>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1960" y="5229200"/>
            <a:ext cx="2505580" cy="16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19521" y="5229199"/>
            <a:ext cx="2414587" cy="1649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1" descr="C:\Users\Σταθης\Desktop\url.jpg"/>
          <p:cNvPicPr/>
          <p:nvPr/>
        </p:nvPicPr>
        <p:blipFill>
          <a:blip r:embed="rId11">
            <a:extLst>
              <a:ext uri="{28A0092B-C50C-407E-A947-70E740481C1C}">
                <a14:useLocalDpi xmlns:a14="http://schemas.microsoft.com/office/drawing/2010/main" val="0"/>
              </a:ext>
            </a:extLst>
          </a:blip>
          <a:srcRect/>
          <a:stretch>
            <a:fillRect/>
          </a:stretch>
        </p:blipFill>
        <p:spPr bwMode="auto">
          <a:xfrm>
            <a:off x="0" y="3573016"/>
            <a:ext cx="2627784" cy="1663919"/>
          </a:xfrm>
          <a:prstGeom prst="rect">
            <a:avLst/>
          </a:prstGeom>
          <a:noFill/>
          <a:ln>
            <a:noFill/>
          </a:ln>
        </p:spPr>
      </p:pic>
      <p:pic>
        <p:nvPicPr>
          <p:cNvPr id="25" name="Picture 4" descr="http://www.tsantiri.gr/wp-content/media/2011/09/koutso-300x225.jpg"/>
          <p:cNvPicPr/>
          <p:nvPr/>
        </p:nvPicPr>
        <p:blipFill>
          <a:blip r:embed="rId12">
            <a:extLst>
              <a:ext uri="{28A0092B-C50C-407E-A947-70E740481C1C}">
                <a14:useLocalDpi xmlns:a14="http://schemas.microsoft.com/office/drawing/2010/main" val="0"/>
              </a:ext>
            </a:extLst>
          </a:blip>
          <a:srcRect/>
          <a:stretch>
            <a:fillRect/>
          </a:stretch>
        </p:blipFill>
        <p:spPr bwMode="auto">
          <a:xfrm>
            <a:off x="1685956" y="1252811"/>
            <a:ext cx="1733916" cy="1063803"/>
          </a:xfrm>
          <a:prstGeom prst="rect">
            <a:avLst/>
          </a:prstGeom>
          <a:noFill/>
          <a:ln>
            <a:noFill/>
          </a:ln>
        </p:spPr>
      </p:pic>
      <p:pic>
        <p:nvPicPr>
          <p:cNvPr id="26" name="Εικόνα 25" descr="C:\Users\user\Desktop\300px-Juniorscrabble_Grieks.jpg"/>
          <p:cNvPicPr/>
          <p:nvPr/>
        </p:nvPicPr>
        <p:blipFill>
          <a:blip r:embed="rId13" cstate="print"/>
          <a:srcRect/>
          <a:stretch>
            <a:fillRect/>
          </a:stretch>
        </p:blipFill>
        <p:spPr bwMode="auto">
          <a:xfrm>
            <a:off x="3395673" y="1252811"/>
            <a:ext cx="2477770" cy="1063803"/>
          </a:xfrm>
          <a:prstGeom prst="rect">
            <a:avLst/>
          </a:prstGeom>
          <a:noFill/>
          <a:ln w="9525">
            <a:noFill/>
            <a:miter lim="800000"/>
            <a:headEnd/>
            <a:tailEnd/>
          </a:ln>
        </p:spPr>
      </p:pic>
      <p:pic>
        <p:nvPicPr>
          <p:cNvPr id="28" name="Picture 1" descr="http://static.freepik.com/free-photo/hide-and-seek_2558287.jpg"/>
          <p:cNvPicPr/>
          <p:nvPr/>
        </p:nvPicPr>
        <p:blipFill>
          <a:blip r:embed="rId14">
            <a:extLst>
              <a:ext uri="{28A0092B-C50C-407E-A947-70E740481C1C}">
                <a14:useLocalDpi xmlns:a14="http://schemas.microsoft.com/office/drawing/2010/main" val="0"/>
              </a:ext>
            </a:extLst>
          </a:blip>
          <a:srcRect/>
          <a:stretch>
            <a:fillRect/>
          </a:stretch>
        </p:blipFill>
        <p:spPr bwMode="auto">
          <a:xfrm>
            <a:off x="2627635" y="3573016"/>
            <a:ext cx="2837115" cy="1663919"/>
          </a:xfrm>
          <a:prstGeom prst="rect">
            <a:avLst/>
          </a:prstGeom>
          <a:noFill/>
          <a:ln>
            <a:noFill/>
          </a:ln>
        </p:spPr>
      </p:pic>
      <p:pic>
        <p:nvPicPr>
          <p:cNvPr id="29" name="Εικόνα 28" descr="C:\Documents and Settings\user\Επιφάνεια εργασίας\[1](9).jpg"/>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859887" y="1268285"/>
            <a:ext cx="1664441" cy="1048330"/>
          </a:xfrm>
          <a:prstGeom prst="rect">
            <a:avLst/>
          </a:prstGeom>
          <a:noFill/>
          <a:ln>
            <a:noFill/>
          </a:ln>
        </p:spPr>
      </p:pic>
      <p:pic>
        <p:nvPicPr>
          <p:cNvPr id="30" name="Εικόνα 29" descr="C:\Documents and Settings\user\Επιφάνεια εργασίας\TP749-Spiro-Hop-pic-1.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430356" y="3573016"/>
            <a:ext cx="2067361" cy="1663919"/>
          </a:xfrm>
          <a:prstGeom prst="rect">
            <a:avLst/>
          </a:prstGeom>
          <a:noFill/>
          <a:ln>
            <a:noFill/>
          </a:ln>
        </p:spPr>
      </p:pic>
      <p:pic>
        <p:nvPicPr>
          <p:cNvPr id="31" name="Εικόνα 30" descr="C:\Documents and Settings\user\Επιφάνεια εργασίας\_1_~3.JPG"/>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499186" y="3573016"/>
            <a:ext cx="1644813" cy="1663919"/>
          </a:xfrm>
          <a:prstGeom prst="rect">
            <a:avLst/>
          </a:prstGeom>
          <a:noFill/>
          <a:ln>
            <a:noFill/>
          </a:ln>
        </p:spPr>
      </p:pic>
      <p:pic>
        <p:nvPicPr>
          <p:cNvPr id="32" name="Εικόνα 31" descr="C:\Documents and Settings\user\Επιφάνεια εργασίας\images (3).jpg"/>
          <p:cNvPicPr/>
          <p:nvPr/>
        </p:nvPicPr>
        <p:blipFill>
          <a:blip r:embed="rId18">
            <a:extLst>
              <a:ext uri="{28A0092B-C50C-407E-A947-70E740481C1C}">
                <a14:useLocalDpi xmlns:a14="http://schemas.microsoft.com/office/drawing/2010/main" val="0"/>
              </a:ext>
            </a:extLst>
          </a:blip>
          <a:srcRect/>
          <a:stretch>
            <a:fillRect/>
          </a:stretch>
        </p:blipFill>
        <p:spPr bwMode="auto">
          <a:xfrm>
            <a:off x="7499186" y="1268760"/>
            <a:ext cx="1644814" cy="1047855"/>
          </a:xfrm>
          <a:prstGeom prst="rect">
            <a:avLst/>
          </a:prstGeom>
          <a:noFill/>
          <a:ln>
            <a:noFill/>
          </a:ln>
        </p:spPr>
      </p:pic>
      <p:pic>
        <p:nvPicPr>
          <p:cNvPr id="35" name="Εικόνα 34" descr="C:\Documents and Settings\user\Επιφάνεια εργασίας\images (2).jpg"/>
          <p:cNvPicPr/>
          <p:nvPr/>
        </p:nvPicPr>
        <p:blipFill>
          <a:blip r:embed="rId19">
            <a:extLst>
              <a:ext uri="{28A0092B-C50C-407E-A947-70E740481C1C}">
                <a14:useLocalDpi xmlns:a14="http://schemas.microsoft.com/office/drawing/2010/main" val="0"/>
              </a:ext>
            </a:extLst>
          </a:blip>
          <a:srcRect/>
          <a:stretch>
            <a:fillRect/>
          </a:stretch>
        </p:blipFill>
        <p:spPr bwMode="auto">
          <a:xfrm>
            <a:off x="-21155" y="2316615"/>
            <a:ext cx="1335047" cy="1256401"/>
          </a:xfrm>
          <a:prstGeom prst="rect">
            <a:avLst/>
          </a:prstGeom>
          <a:noFill/>
          <a:ln>
            <a:noFill/>
          </a:ln>
        </p:spPr>
      </p:pic>
      <p:pic>
        <p:nvPicPr>
          <p:cNvPr id="36" name="Εικόνα 35" descr="C:\Documents and Settings\user\Επιφάνεια εργασίας\image020.jpg"/>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313892" y="2316615"/>
            <a:ext cx="2117020" cy="824353"/>
          </a:xfrm>
          <a:prstGeom prst="rect">
            <a:avLst/>
          </a:prstGeom>
          <a:noFill/>
          <a:ln>
            <a:noFill/>
          </a:ln>
        </p:spPr>
      </p:pic>
      <p:pic>
        <p:nvPicPr>
          <p:cNvPr id="38" name="Εικόνα 37" descr="C:\Documents and Settings\user\Επιφάνεια εργασίας\miltos3-8b.jpg"/>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419873" y="2316615"/>
            <a:ext cx="2044878" cy="824353"/>
          </a:xfrm>
          <a:prstGeom prst="rect">
            <a:avLst/>
          </a:prstGeom>
          <a:noFill/>
          <a:ln>
            <a:noFill/>
          </a:ln>
        </p:spPr>
      </p:pic>
      <p:pic>
        <p:nvPicPr>
          <p:cNvPr id="39" name="Εικόνα 38" descr="C:\Documents and Settings\user\Επιφάνεια εργασίας\mila.jpg"/>
          <p:cNvPicPr/>
          <p:nvPr/>
        </p:nvPicPr>
        <p:blipFill>
          <a:blip r:embed="rId22">
            <a:extLst>
              <a:ext uri="{28A0092B-C50C-407E-A947-70E740481C1C}">
                <a14:useLocalDpi xmlns:a14="http://schemas.microsoft.com/office/drawing/2010/main" val="0"/>
              </a:ext>
            </a:extLst>
          </a:blip>
          <a:srcRect/>
          <a:stretch>
            <a:fillRect/>
          </a:stretch>
        </p:blipFill>
        <p:spPr bwMode="auto">
          <a:xfrm>
            <a:off x="5464751" y="2316615"/>
            <a:ext cx="2347609" cy="824353"/>
          </a:xfrm>
          <a:prstGeom prst="rect">
            <a:avLst/>
          </a:prstGeom>
          <a:noFill/>
          <a:ln>
            <a:noFill/>
          </a:ln>
        </p:spPr>
      </p:pic>
      <p:pic>
        <p:nvPicPr>
          <p:cNvPr id="40" name="Εικόνα 39" descr="E:\εργασιεσ\~επιρροές σύγχρονων παιχνιδιών~\εικονες - παιχνίδι\playing_1441912c[1].jpg"/>
          <p:cNvPicPr/>
          <p:nvPr/>
        </p:nvPicPr>
        <p:blipFill>
          <a:blip r:embed="rId23">
            <a:extLst>
              <a:ext uri="{28A0092B-C50C-407E-A947-70E740481C1C}">
                <a14:useLocalDpi xmlns:a14="http://schemas.microsoft.com/office/drawing/2010/main" val="0"/>
              </a:ext>
            </a:extLst>
          </a:blip>
          <a:srcRect/>
          <a:stretch>
            <a:fillRect/>
          </a:stretch>
        </p:blipFill>
        <p:spPr bwMode="auto">
          <a:xfrm>
            <a:off x="7812360" y="2319510"/>
            <a:ext cx="1333107" cy="1253505"/>
          </a:xfrm>
          <a:prstGeom prst="rect">
            <a:avLst/>
          </a:prstGeom>
          <a:noFill/>
          <a:ln>
            <a:noFill/>
          </a:ln>
        </p:spPr>
      </p:pic>
    </p:spTree>
    <p:extLst>
      <p:ext uri="{BB962C8B-B14F-4D97-AF65-F5344CB8AC3E}">
        <p14:creationId xmlns:p14="http://schemas.microsoft.com/office/powerpoint/2010/main" val="2787657198"/>
      </p:ext>
    </p:extLst>
  </p:cSld>
  <p:clrMapOvr>
    <a:masterClrMapping/>
  </p:clrMapOvr>
  <mc:AlternateContent xmlns:mc="http://schemas.openxmlformats.org/markup-compatibility/2006" xmlns:p14="http://schemas.microsoft.com/office/powerpoint/2010/main">
    <mc:Choice Requires="p14">
      <p:transition spd="slow" p14:dur="4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50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12" presetClass="entr" presetSubtype="4"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ppt_y</p:attrName>
                                        </p:attrNameLst>
                                      </p:cBhvr>
                                      <p:tavLst>
                                        <p:tav tm="0">
                                          <p:val>
                                            <p:strVal val="#ppt_y+#ppt_h*1.125000"/>
                                          </p:val>
                                        </p:tav>
                                        <p:tav tm="100000">
                                          <p:val>
                                            <p:strVal val="#ppt_y"/>
                                          </p:val>
                                        </p:tav>
                                      </p:tavLst>
                                    </p:anim>
                                    <p:animEffect transition="in" filter="wipe(up)">
                                      <p:cBhvr>
                                        <p:cTn id="15" dur="500"/>
                                        <p:tgtEl>
                                          <p:spTgt spid="9"/>
                                        </p:tgtEl>
                                      </p:cBhvr>
                                    </p:animEffect>
                                  </p:childTnLst>
                                </p:cTn>
                              </p:par>
                            </p:childTnLst>
                          </p:cTn>
                        </p:par>
                        <p:par>
                          <p:cTn id="16" fill="hold">
                            <p:stCondLst>
                              <p:cond delay="2000"/>
                            </p:stCondLst>
                            <p:childTnLst>
                              <p:par>
                                <p:cTn id="17" presetID="35"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2000"/>
                                        <p:tgtEl>
                                          <p:spTgt spid="26"/>
                                        </p:tgtEl>
                                      </p:cBhvr>
                                    </p:animEffect>
                                    <p:anim calcmode="lin" valueType="num">
                                      <p:cBhvr>
                                        <p:cTn id="20" dur="2000" fill="hold"/>
                                        <p:tgtEl>
                                          <p:spTgt spid="26"/>
                                        </p:tgtEl>
                                        <p:attrNameLst>
                                          <p:attrName>style.rotation</p:attrName>
                                        </p:attrNameLst>
                                      </p:cBhvr>
                                      <p:tavLst>
                                        <p:tav tm="0">
                                          <p:val>
                                            <p:fltVal val="720"/>
                                          </p:val>
                                        </p:tav>
                                        <p:tav tm="100000">
                                          <p:val>
                                            <p:fltVal val="0"/>
                                          </p:val>
                                        </p:tav>
                                      </p:tavLst>
                                    </p:anim>
                                    <p:anim calcmode="lin" valueType="num">
                                      <p:cBhvr>
                                        <p:cTn id="21" dur="2000" fill="hold"/>
                                        <p:tgtEl>
                                          <p:spTgt spid="26"/>
                                        </p:tgtEl>
                                        <p:attrNameLst>
                                          <p:attrName>ppt_h</p:attrName>
                                        </p:attrNameLst>
                                      </p:cBhvr>
                                      <p:tavLst>
                                        <p:tav tm="0">
                                          <p:val>
                                            <p:fltVal val="0"/>
                                          </p:val>
                                        </p:tav>
                                        <p:tav tm="100000">
                                          <p:val>
                                            <p:strVal val="#ppt_h"/>
                                          </p:val>
                                        </p:tav>
                                      </p:tavLst>
                                    </p:anim>
                                    <p:anim calcmode="lin" valueType="num">
                                      <p:cBhvr>
                                        <p:cTn id="22" dur="2000" fill="hold"/>
                                        <p:tgtEl>
                                          <p:spTgt spid="26"/>
                                        </p:tgtEl>
                                        <p:attrNameLst>
                                          <p:attrName>ppt_w</p:attrName>
                                        </p:attrNameLst>
                                      </p:cBhvr>
                                      <p:tavLst>
                                        <p:tav tm="0">
                                          <p:val>
                                            <p:fltVal val="0"/>
                                          </p:val>
                                        </p:tav>
                                        <p:tav tm="100000">
                                          <p:val>
                                            <p:strVal val="#ppt_w"/>
                                          </p:val>
                                        </p:tav>
                                      </p:tavLst>
                                    </p:anim>
                                  </p:childTnLst>
                                </p:cTn>
                              </p:par>
                            </p:childTnLst>
                          </p:cTn>
                        </p:par>
                        <p:par>
                          <p:cTn id="23" fill="hold">
                            <p:stCondLst>
                              <p:cond delay="4000"/>
                            </p:stCondLst>
                            <p:childTnLst>
                              <p:par>
                                <p:cTn id="24" presetID="18" presetClass="entr" presetSubtype="12"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strips(downLeft)">
                                      <p:cBhvr>
                                        <p:cTn id="26" dur="500"/>
                                        <p:tgtEl>
                                          <p:spTgt spid="12"/>
                                        </p:tgtEl>
                                      </p:cBhvr>
                                    </p:animEffect>
                                  </p:childTnLst>
                                </p:cTn>
                              </p:par>
                            </p:childTnLst>
                          </p:cTn>
                        </p:par>
                        <p:par>
                          <p:cTn id="27" fill="hold">
                            <p:stCondLst>
                              <p:cond delay="4500"/>
                            </p:stCondLst>
                            <p:childTnLst>
                              <p:par>
                                <p:cTn id="28" presetID="30"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800" decel="100000"/>
                                        <p:tgtEl>
                                          <p:spTgt spid="28"/>
                                        </p:tgtEl>
                                      </p:cBhvr>
                                    </p:animEffect>
                                    <p:anim calcmode="lin" valueType="num">
                                      <p:cBhvr>
                                        <p:cTn id="31" dur="800" decel="100000" fill="hold"/>
                                        <p:tgtEl>
                                          <p:spTgt spid="28"/>
                                        </p:tgtEl>
                                        <p:attrNameLst>
                                          <p:attrName>style.rotation</p:attrName>
                                        </p:attrNameLst>
                                      </p:cBhvr>
                                      <p:tavLst>
                                        <p:tav tm="0">
                                          <p:val>
                                            <p:fltVal val="-90"/>
                                          </p:val>
                                        </p:tav>
                                        <p:tav tm="100000">
                                          <p:val>
                                            <p:fltVal val="0"/>
                                          </p:val>
                                        </p:tav>
                                      </p:tavLst>
                                    </p:anim>
                                    <p:anim calcmode="lin" valueType="num">
                                      <p:cBhvr>
                                        <p:cTn id="32" dur="800" decel="100000" fill="hold"/>
                                        <p:tgtEl>
                                          <p:spTgt spid="28"/>
                                        </p:tgtEl>
                                        <p:attrNameLst>
                                          <p:attrName>ppt_x</p:attrName>
                                        </p:attrNameLst>
                                      </p:cBhvr>
                                      <p:tavLst>
                                        <p:tav tm="0">
                                          <p:val>
                                            <p:strVal val="#ppt_x+0.4"/>
                                          </p:val>
                                        </p:tav>
                                        <p:tav tm="100000">
                                          <p:val>
                                            <p:strVal val="#ppt_x-0.05"/>
                                          </p:val>
                                        </p:tav>
                                      </p:tavLst>
                                    </p:anim>
                                    <p:anim calcmode="lin" valueType="num">
                                      <p:cBhvr>
                                        <p:cTn id="33" dur="800" decel="100000" fill="hold"/>
                                        <p:tgtEl>
                                          <p:spTgt spid="28"/>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par>
                          <p:cTn id="36" fill="hold">
                            <p:stCondLst>
                              <p:cond delay="5500"/>
                            </p:stCondLst>
                            <p:childTnLst>
                              <p:par>
                                <p:cTn id="37" presetID="25"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42" dur="1000" fill="hold"/>
                                        <p:tgtEl>
                                          <p:spTgt spid="30"/>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30"/>
                                        </p:tgtEl>
                                      </p:cBhvr>
                                    </p:animEffect>
                                  </p:childTnLst>
                                </p:cTn>
                              </p:par>
                            </p:childTnLst>
                          </p:cTn>
                        </p:par>
                        <p:par>
                          <p:cTn id="47" fill="hold">
                            <p:stCondLst>
                              <p:cond delay="6500"/>
                            </p:stCondLst>
                            <p:childTnLst>
                              <p:par>
                                <p:cTn id="48" presetID="5" presetClass="entr" presetSubtype="10"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checkerboard(across)">
                                      <p:cBhvr>
                                        <p:cTn id="50" dur="500"/>
                                        <p:tgtEl>
                                          <p:spTgt spid="8"/>
                                        </p:tgtEl>
                                      </p:cBhvr>
                                    </p:animEffect>
                                  </p:childTnLst>
                                </p:cTn>
                              </p:par>
                            </p:childTnLst>
                          </p:cTn>
                        </p:par>
                        <p:par>
                          <p:cTn id="51" fill="hold">
                            <p:stCondLst>
                              <p:cond delay="7000"/>
                            </p:stCondLst>
                            <p:childTnLst>
                              <p:par>
                                <p:cTn id="52" presetID="49" presetClass="entr" presetSubtype="0" decel="10000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 calcmode="lin" valueType="num">
                                      <p:cBhvr>
                                        <p:cTn id="56" dur="500" fill="hold"/>
                                        <p:tgtEl>
                                          <p:spTgt spid="25"/>
                                        </p:tgtEl>
                                        <p:attrNameLst>
                                          <p:attrName>style.rotation</p:attrName>
                                        </p:attrNameLst>
                                      </p:cBhvr>
                                      <p:tavLst>
                                        <p:tav tm="0">
                                          <p:val>
                                            <p:fltVal val="360"/>
                                          </p:val>
                                        </p:tav>
                                        <p:tav tm="100000">
                                          <p:val>
                                            <p:fltVal val="0"/>
                                          </p:val>
                                        </p:tav>
                                      </p:tavLst>
                                    </p:anim>
                                    <p:animEffect transition="in" filter="fade">
                                      <p:cBhvr>
                                        <p:cTn id="57" dur="500"/>
                                        <p:tgtEl>
                                          <p:spTgt spid="25"/>
                                        </p:tgtEl>
                                      </p:cBhvr>
                                    </p:animEffect>
                                  </p:childTnLst>
                                </p:cTn>
                              </p:par>
                            </p:childTnLst>
                          </p:cTn>
                        </p:par>
                        <p:par>
                          <p:cTn id="58" fill="hold">
                            <p:stCondLst>
                              <p:cond delay="7500"/>
                            </p:stCondLst>
                            <p:childTnLst>
                              <p:par>
                                <p:cTn id="59" presetID="16" presetClass="entr" presetSubtype="21"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barn(inVertical)">
                                      <p:cBhvr>
                                        <p:cTn id="61" dur="500"/>
                                        <p:tgtEl>
                                          <p:spTgt spid="29"/>
                                        </p:tgtEl>
                                      </p:cBhvr>
                                    </p:animEffect>
                                  </p:childTnLst>
                                </p:cTn>
                              </p:par>
                            </p:childTnLst>
                          </p:cTn>
                        </p:par>
                        <p:par>
                          <p:cTn id="62" fill="hold">
                            <p:stCondLst>
                              <p:cond delay="8000"/>
                            </p:stCondLst>
                            <p:childTnLst>
                              <p:par>
                                <p:cTn id="63" presetID="37"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900" decel="100000" fill="hold"/>
                                        <p:tgtEl>
                                          <p:spTgt spid="32"/>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69" fill="hold">
                            <p:stCondLst>
                              <p:cond delay="9000"/>
                            </p:stCondLst>
                            <p:childTnLst>
                              <p:par>
                                <p:cTn id="70" presetID="52" presetClass="entr" presetSubtype="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Scale>
                                      <p:cBhvr>
                                        <p:cTn id="7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23"/>
                                        </p:tgtEl>
                                        <p:attrNameLst>
                                          <p:attrName>ppt_x</p:attrName>
                                          <p:attrName>ppt_y</p:attrName>
                                        </p:attrNameLst>
                                      </p:cBhvr>
                                    </p:animMotion>
                                    <p:animEffect transition="in" filter="fade">
                                      <p:cBhvr>
                                        <p:cTn id="74" dur="1000"/>
                                        <p:tgtEl>
                                          <p:spTgt spid="23"/>
                                        </p:tgtEl>
                                      </p:cBhvr>
                                    </p:animEffect>
                                  </p:childTnLst>
                                </p:cTn>
                              </p:par>
                            </p:childTnLst>
                          </p:cTn>
                        </p:par>
                        <p:par>
                          <p:cTn id="75" fill="hold">
                            <p:stCondLst>
                              <p:cond delay="10000"/>
                            </p:stCondLst>
                            <p:childTnLst>
                              <p:par>
                                <p:cTn id="76" presetID="31"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p:cTn id="78" dur="1000" fill="hold"/>
                                        <p:tgtEl>
                                          <p:spTgt spid="31"/>
                                        </p:tgtEl>
                                        <p:attrNameLst>
                                          <p:attrName>ppt_w</p:attrName>
                                        </p:attrNameLst>
                                      </p:cBhvr>
                                      <p:tavLst>
                                        <p:tav tm="0">
                                          <p:val>
                                            <p:fltVal val="0"/>
                                          </p:val>
                                        </p:tav>
                                        <p:tav tm="100000">
                                          <p:val>
                                            <p:strVal val="#ppt_w"/>
                                          </p:val>
                                        </p:tav>
                                      </p:tavLst>
                                    </p:anim>
                                    <p:anim calcmode="lin" valueType="num">
                                      <p:cBhvr>
                                        <p:cTn id="79" dur="1000" fill="hold"/>
                                        <p:tgtEl>
                                          <p:spTgt spid="31"/>
                                        </p:tgtEl>
                                        <p:attrNameLst>
                                          <p:attrName>ppt_h</p:attrName>
                                        </p:attrNameLst>
                                      </p:cBhvr>
                                      <p:tavLst>
                                        <p:tav tm="0">
                                          <p:val>
                                            <p:fltVal val="0"/>
                                          </p:val>
                                        </p:tav>
                                        <p:tav tm="100000">
                                          <p:val>
                                            <p:strVal val="#ppt_h"/>
                                          </p:val>
                                        </p:tav>
                                      </p:tavLst>
                                    </p:anim>
                                    <p:anim calcmode="lin" valueType="num">
                                      <p:cBhvr>
                                        <p:cTn id="80" dur="1000" fill="hold"/>
                                        <p:tgtEl>
                                          <p:spTgt spid="31"/>
                                        </p:tgtEl>
                                        <p:attrNameLst>
                                          <p:attrName>style.rotation</p:attrName>
                                        </p:attrNameLst>
                                      </p:cBhvr>
                                      <p:tavLst>
                                        <p:tav tm="0">
                                          <p:val>
                                            <p:fltVal val="90"/>
                                          </p:val>
                                        </p:tav>
                                        <p:tav tm="100000">
                                          <p:val>
                                            <p:fltVal val="0"/>
                                          </p:val>
                                        </p:tav>
                                      </p:tavLst>
                                    </p:anim>
                                    <p:animEffect transition="in" filter="fade">
                                      <p:cBhvr>
                                        <p:cTn id="81" dur="1000"/>
                                        <p:tgtEl>
                                          <p:spTgt spid="31"/>
                                        </p:tgtEl>
                                      </p:cBhvr>
                                    </p:animEffect>
                                  </p:childTnLst>
                                </p:cTn>
                              </p:par>
                            </p:childTnLst>
                          </p:cTn>
                        </p:par>
                        <p:par>
                          <p:cTn id="82" fill="hold">
                            <p:stCondLst>
                              <p:cond delay="11000"/>
                            </p:stCondLst>
                            <p:childTnLst>
                              <p:par>
                                <p:cTn id="83" presetID="9" presetClass="entr" presetSubtype="0" fill="hold" nodeType="afterEffect">
                                  <p:stCondLst>
                                    <p:cond delay="0"/>
                                  </p:stCondLst>
                                  <p:childTnLst>
                                    <p:set>
                                      <p:cBhvr>
                                        <p:cTn id="84" dur="1" fill="hold">
                                          <p:stCondLst>
                                            <p:cond delay="0"/>
                                          </p:stCondLst>
                                        </p:cTn>
                                        <p:tgtEl>
                                          <p:spTgt spid="1026"/>
                                        </p:tgtEl>
                                        <p:attrNameLst>
                                          <p:attrName>style.visibility</p:attrName>
                                        </p:attrNameLst>
                                      </p:cBhvr>
                                      <p:to>
                                        <p:strVal val="visible"/>
                                      </p:to>
                                    </p:set>
                                    <p:animEffect transition="in" filter="dissolve">
                                      <p:cBhvr>
                                        <p:cTn id="85" dur="500"/>
                                        <p:tgtEl>
                                          <p:spTgt spid="1026"/>
                                        </p:tgtEl>
                                      </p:cBhvr>
                                    </p:animEffect>
                                  </p:childTnLst>
                                </p:cTn>
                              </p:par>
                            </p:childTnLst>
                          </p:cTn>
                        </p:par>
                        <p:par>
                          <p:cTn id="86" fill="hold">
                            <p:stCondLst>
                              <p:cond delay="11500"/>
                            </p:stCondLst>
                            <p:childTnLst>
                              <p:par>
                                <p:cTn id="87" presetID="3" presetClass="entr" presetSubtype="10"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blinds(horizontal)">
                                      <p:cBhvr>
                                        <p:cTn id="89" dur="500"/>
                                        <p:tgtEl>
                                          <p:spTgt spid="11"/>
                                        </p:tgtEl>
                                      </p:cBhvr>
                                    </p:animEffect>
                                  </p:childTnLst>
                                </p:cTn>
                              </p:par>
                            </p:childTnLst>
                          </p:cTn>
                        </p:par>
                        <p:par>
                          <p:cTn id="90" fill="hold">
                            <p:stCondLst>
                              <p:cond delay="12000"/>
                            </p:stCondLst>
                            <p:childTnLst>
                              <p:par>
                                <p:cTn id="91" presetID="21" presetClass="entr" presetSubtype="4" fill="hold"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wheel(4)">
                                      <p:cBhvr>
                                        <p:cTn id="93" dur="2000"/>
                                        <p:tgtEl>
                                          <p:spTgt spid="40"/>
                                        </p:tgtEl>
                                      </p:cBhvr>
                                    </p:animEffect>
                                  </p:childTnLst>
                                </p:cTn>
                              </p:par>
                            </p:childTnLst>
                          </p:cTn>
                        </p:par>
                        <p:par>
                          <p:cTn id="94" fill="hold">
                            <p:stCondLst>
                              <p:cond delay="14000"/>
                            </p:stCondLst>
                            <p:childTnLst>
                              <p:par>
                                <p:cTn id="95" presetID="2" presetClass="entr" presetSubtype="4" fill="hold"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ppt_x"/>
                                          </p:val>
                                        </p:tav>
                                        <p:tav tm="100000">
                                          <p:val>
                                            <p:strVal val="#ppt_x"/>
                                          </p:val>
                                        </p:tav>
                                      </p:tavLst>
                                    </p:anim>
                                    <p:anim calcmode="lin" valueType="num">
                                      <p:cBhvr additive="base">
                                        <p:cTn id="98" dur="5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14500"/>
                            </p:stCondLst>
                            <p:childTnLst>
                              <p:par>
                                <p:cTn id="100" presetID="45" presetClass="entr" presetSubtype="0" fill="hold"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2000"/>
                                        <p:tgtEl>
                                          <p:spTgt spid="35"/>
                                        </p:tgtEl>
                                      </p:cBhvr>
                                    </p:animEffect>
                                    <p:anim calcmode="lin" valueType="num">
                                      <p:cBhvr>
                                        <p:cTn id="103" dur="2000" fill="hold"/>
                                        <p:tgtEl>
                                          <p:spTgt spid="35"/>
                                        </p:tgtEl>
                                        <p:attrNameLst>
                                          <p:attrName>ppt_w</p:attrName>
                                        </p:attrNameLst>
                                      </p:cBhvr>
                                      <p:tavLst>
                                        <p:tav tm="0" fmla="#ppt_w*sin(2.5*pi*$)">
                                          <p:val>
                                            <p:fltVal val="0"/>
                                          </p:val>
                                        </p:tav>
                                        <p:tav tm="100000">
                                          <p:val>
                                            <p:fltVal val="1"/>
                                          </p:val>
                                        </p:tav>
                                      </p:tavLst>
                                    </p:anim>
                                    <p:anim calcmode="lin" valueType="num">
                                      <p:cBhvr>
                                        <p:cTn id="104" dur="2000" fill="hold"/>
                                        <p:tgtEl>
                                          <p:spTgt spid="35"/>
                                        </p:tgtEl>
                                        <p:attrNameLst>
                                          <p:attrName>ppt_h</p:attrName>
                                        </p:attrNameLst>
                                      </p:cBhvr>
                                      <p:tavLst>
                                        <p:tav tm="0">
                                          <p:val>
                                            <p:strVal val="#ppt_h"/>
                                          </p:val>
                                        </p:tav>
                                        <p:tav tm="100000">
                                          <p:val>
                                            <p:strVal val="#ppt_h"/>
                                          </p:val>
                                        </p:tav>
                                      </p:tavLst>
                                    </p:anim>
                                  </p:childTnLst>
                                </p:cTn>
                              </p:par>
                            </p:childTnLst>
                          </p:cTn>
                        </p:par>
                        <p:par>
                          <p:cTn id="105" fill="hold">
                            <p:stCondLst>
                              <p:cond delay="16500"/>
                            </p:stCondLst>
                            <p:childTnLst>
                              <p:par>
                                <p:cTn id="106" presetID="50" presetClass="entr" presetSubtype="0" decel="100000" fill="hold"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1000" fill="hold"/>
                                        <p:tgtEl>
                                          <p:spTgt spid="39"/>
                                        </p:tgtEl>
                                        <p:attrNameLst>
                                          <p:attrName>ppt_w</p:attrName>
                                        </p:attrNameLst>
                                      </p:cBhvr>
                                      <p:tavLst>
                                        <p:tav tm="0">
                                          <p:val>
                                            <p:strVal val="#ppt_w+.3"/>
                                          </p:val>
                                        </p:tav>
                                        <p:tav tm="100000">
                                          <p:val>
                                            <p:strVal val="#ppt_w"/>
                                          </p:val>
                                        </p:tav>
                                      </p:tavLst>
                                    </p:anim>
                                    <p:anim calcmode="lin" valueType="num">
                                      <p:cBhvr>
                                        <p:cTn id="109" dur="1000" fill="hold"/>
                                        <p:tgtEl>
                                          <p:spTgt spid="39"/>
                                        </p:tgtEl>
                                        <p:attrNameLst>
                                          <p:attrName>ppt_h</p:attrName>
                                        </p:attrNameLst>
                                      </p:cBhvr>
                                      <p:tavLst>
                                        <p:tav tm="0">
                                          <p:val>
                                            <p:strVal val="#ppt_h"/>
                                          </p:val>
                                        </p:tav>
                                        <p:tav tm="100000">
                                          <p:val>
                                            <p:strVal val="#ppt_h"/>
                                          </p:val>
                                        </p:tav>
                                      </p:tavLst>
                                    </p:anim>
                                    <p:animEffect transition="in" filter="fade">
                                      <p:cBhvr>
                                        <p:cTn id="110" dur="1000"/>
                                        <p:tgtEl>
                                          <p:spTgt spid="39"/>
                                        </p:tgtEl>
                                      </p:cBhvr>
                                    </p:animEffect>
                                  </p:childTnLst>
                                </p:cTn>
                              </p:par>
                            </p:childTnLst>
                          </p:cTn>
                        </p:par>
                        <p:par>
                          <p:cTn id="111" fill="hold">
                            <p:stCondLst>
                              <p:cond delay="17500"/>
                            </p:stCondLst>
                            <p:childTnLst>
                              <p:par>
                                <p:cTn id="112" presetID="23" presetClass="entr" presetSubtype="16" fill="hold" nodeType="after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p:cTn id="114" dur="500" fill="hold"/>
                                        <p:tgtEl>
                                          <p:spTgt spid="36"/>
                                        </p:tgtEl>
                                        <p:attrNameLst>
                                          <p:attrName>ppt_w</p:attrName>
                                        </p:attrNameLst>
                                      </p:cBhvr>
                                      <p:tavLst>
                                        <p:tav tm="0">
                                          <p:val>
                                            <p:fltVal val="0"/>
                                          </p:val>
                                        </p:tav>
                                        <p:tav tm="100000">
                                          <p:val>
                                            <p:strVal val="#ppt_w"/>
                                          </p:val>
                                        </p:tav>
                                      </p:tavLst>
                                    </p:anim>
                                    <p:anim calcmode="lin" valueType="num">
                                      <p:cBhvr>
                                        <p:cTn id="115" dur="500" fill="hold"/>
                                        <p:tgtEl>
                                          <p:spTgt spid="36"/>
                                        </p:tgtEl>
                                        <p:attrNameLst>
                                          <p:attrName>ppt_h</p:attrName>
                                        </p:attrNameLst>
                                      </p:cBhvr>
                                      <p:tavLst>
                                        <p:tav tm="0">
                                          <p:val>
                                            <p:fltVal val="0"/>
                                          </p:val>
                                        </p:tav>
                                        <p:tav tm="100000">
                                          <p:val>
                                            <p:strVal val="#ppt_h"/>
                                          </p:val>
                                        </p:tav>
                                      </p:tavLst>
                                    </p:anim>
                                  </p:childTnLst>
                                </p:cTn>
                              </p:par>
                            </p:childTnLst>
                          </p:cTn>
                        </p:par>
                        <p:par>
                          <p:cTn id="116" fill="hold">
                            <p:stCondLst>
                              <p:cond delay="18000"/>
                            </p:stCondLst>
                            <p:childTnLst>
                              <p:par>
                                <p:cTn id="117" presetID="8" presetClass="entr" presetSubtype="32" fill="hold" nodeType="after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diamond(out)">
                                      <p:cBhvr>
                                        <p:cTn id="119" dur="2000"/>
                                        <p:tgtEl>
                                          <p:spTgt spid="10"/>
                                        </p:tgtEl>
                                      </p:cBhvr>
                                    </p:animEffect>
                                  </p:childTnLst>
                                </p:cTn>
                              </p:par>
                            </p:childTnLst>
                          </p:cTn>
                        </p:par>
                        <p:par>
                          <p:cTn id="120" fill="hold">
                            <p:stCondLst>
                              <p:cond delay="20000"/>
                            </p:stCondLst>
                            <p:childTnLst>
                              <p:par>
                                <p:cTn id="121" presetID="49" presetClass="entr" presetSubtype="0" decel="100000" fill="hold" nodeType="afterEffect">
                                  <p:stCondLst>
                                    <p:cond delay="0"/>
                                  </p:stCondLst>
                                  <p:childTnLst>
                                    <p:set>
                                      <p:cBhvr>
                                        <p:cTn id="122" dur="1" fill="hold">
                                          <p:stCondLst>
                                            <p:cond delay="0"/>
                                          </p:stCondLst>
                                        </p:cTn>
                                        <p:tgtEl>
                                          <p:spTgt spid="1027"/>
                                        </p:tgtEl>
                                        <p:attrNameLst>
                                          <p:attrName>style.visibility</p:attrName>
                                        </p:attrNameLst>
                                      </p:cBhvr>
                                      <p:to>
                                        <p:strVal val="visible"/>
                                      </p:to>
                                    </p:set>
                                    <p:anim calcmode="lin" valueType="num">
                                      <p:cBhvr>
                                        <p:cTn id="123" dur="500" fill="hold"/>
                                        <p:tgtEl>
                                          <p:spTgt spid="1027"/>
                                        </p:tgtEl>
                                        <p:attrNameLst>
                                          <p:attrName>ppt_w</p:attrName>
                                        </p:attrNameLst>
                                      </p:cBhvr>
                                      <p:tavLst>
                                        <p:tav tm="0">
                                          <p:val>
                                            <p:fltVal val="0"/>
                                          </p:val>
                                        </p:tav>
                                        <p:tav tm="100000">
                                          <p:val>
                                            <p:strVal val="#ppt_w"/>
                                          </p:val>
                                        </p:tav>
                                      </p:tavLst>
                                    </p:anim>
                                    <p:anim calcmode="lin" valueType="num">
                                      <p:cBhvr>
                                        <p:cTn id="124" dur="500" fill="hold"/>
                                        <p:tgtEl>
                                          <p:spTgt spid="1027"/>
                                        </p:tgtEl>
                                        <p:attrNameLst>
                                          <p:attrName>ppt_h</p:attrName>
                                        </p:attrNameLst>
                                      </p:cBhvr>
                                      <p:tavLst>
                                        <p:tav tm="0">
                                          <p:val>
                                            <p:fltVal val="0"/>
                                          </p:val>
                                        </p:tav>
                                        <p:tav tm="100000">
                                          <p:val>
                                            <p:strVal val="#ppt_h"/>
                                          </p:val>
                                        </p:tav>
                                      </p:tavLst>
                                    </p:anim>
                                    <p:anim calcmode="lin" valueType="num">
                                      <p:cBhvr>
                                        <p:cTn id="125" dur="500" fill="hold"/>
                                        <p:tgtEl>
                                          <p:spTgt spid="1027"/>
                                        </p:tgtEl>
                                        <p:attrNameLst>
                                          <p:attrName>style.rotation</p:attrName>
                                        </p:attrNameLst>
                                      </p:cBhvr>
                                      <p:tavLst>
                                        <p:tav tm="0">
                                          <p:val>
                                            <p:fltVal val="360"/>
                                          </p:val>
                                        </p:tav>
                                        <p:tav tm="100000">
                                          <p:val>
                                            <p:fltVal val="0"/>
                                          </p:val>
                                        </p:tav>
                                      </p:tavLst>
                                    </p:anim>
                                    <p:animEffect transition="in" filter="fade">
                                      <p:cBhvr>
                                        <p:cTn id="126" dur="500"/>
                                        <p:tgtEl>
                                          <p:spTgt spid="1027"/>
                                        </p:tgtEl>
                                      </p:cBhvr>
                                    </p:animEffect>
                                  </p:childTnLst>
                                </p:cTn>
                              </p:par>
                            </p:childTnLst>
                          </p:cTn>
                        </p:par>
                        <p:par>
                          <p:cTn id="127" fill="hold">
                            <p:stCondLst>
                              <p:cond delay="20500"/>
                            </p:stCondLst>
                            <p:childTnLst>
                              <p:par>
                                <p:cTn id="128" presetID="52" presetClass="entr" presetSubtype="0" fill="hold" nodeType="afterEffect">
                                  <p:stCondLst>
                                    <p:cond delay="0"/>
                                  </p:stCondLst>
                                  <p:childTnLst>
                                    <p:set>
                                      <p:cBhvr>
                                        <p:cTn id="129" dur="1" fill="hold">
                                          <p:stCondLst>
                                            <p:cond delay="0"/>
                                          </p:stCondLst>
                                        </p:cTn>
                                        <p:tgtEl>
                                          <p:spTgt spid="15"/>
                                        </p:tgtEl>
                                        <p:attrNameLst>
                                          <p:attrName>style.visibility</p:attrName>
                                        </p:attrNameLst>
                                      </p:cBhvr>
                                      <p:to>
                                        <p:strVal val="visible"/>
                                      </p:to>
                                    </p:set>
                                    <p:animScale>
                                      <p:cBhvr>
                                        <p:cTn id="1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1" dur="1000" decel="50000" fill="hold">
                                          <p:stCondLst>
                                            <p:cond delay="0"/>
                                          </p:stCondLst>
                                        </p:cTn>
                                        <p:tgtEl>
                                          <p:spTgt spid="15"/>
                                        </p:tgtEl>
                                        <p:attrNameLst>
                                          <p:attrName>ppt_x</p:attrName>
                                          <p:attrName>ppt_y</p:attrName>
                                        </p:attrNameLst>
                                      </p:cBhvr>
                                    </p:animMotion>
                                    <p:animEffect transition="in" filter="fade">
                                      <p:cBhvr>
                                        <p:cTn id="132" dur="1000"/>
                                        <p:tgtEl>
                                          <p:spTgt spid="15"/>
                                        </p:tgtEl>
                                      </p:cBhvr>
                                    </p:animEffect>
                                  </p:childTnLst>
                                </p:cTn>
                              </p:par>
                            </p:childTnLst>
                          </p:cTn>
                        </p:par>
                        <p:par>
                          <p:cTn id="133" fill="hold">
                            <p:stCondLst>
                              <p:cond delay="21500"/>
                            </p:stCondLst>
                            <p:childTnLst>
                              <p:par>
                                <p:cTn id="134" presetID="56" presetClass="entr" presetSubtype="0" fill="hold" nodeType="afterEffect">
                                  <p:stCondLst>
                                    <p:cond delay="0"/>
                                  </p:stCondLst>
                                  <p:iterate type="lt">
                                    <p:tmPct val="10000"/>
                                  </p:iterate>
                                  <p:childTnLst>
                                    <p:set>
                                      <p:cBhvr>
                                        <p:cTn id="135" dur="1" fill="hold">
                                          <p:stCondLst>
                                            <p:cond delay="0"/>
                                          </p:stCondLst>
                                        </p:cTn>
                                        <p:tgtEl>
                                          <p:spTgt spid="7">
                                            <p:txEl>
                                              <p:pRg st="5" end="5"/>
                                            </p:txEl>
                                          </p:spTgt>
                                        </p:tgtEl>
                                        <p:attrNameLst>
                                          <p:attrName>style.visibility</p:attrName>
                                        </p:attrNameLst>
                                      </p:cBhvr>
                                      <p:to>
                                        <p:strVal val="visible"/>
                                      </p:to>
                                    </p:set>
                                    <p:anim by="(-#ppt_w*2)" calcmode="lin" valueType="num">
                                      <p:cBhvr rctx="PPT">
                                        <p:cTn id="136" dur="750" autoRev="1" fill="hold">
                                          <p:stCondLst>
                                            <p:cond delay="0"/>
                                          </p:stCondLst>
                                        </p:cTn>
                                        <p:tgtEl>
                                          <p:spTgt spid="7">
                                            <p:txEl>
                                              <p:pRg st="5" end="5"/>
                                            </p:txEl>
                                          </p:spTgt>
                                        </p:tgtEl>
                                        <p:attrNameLst>
                                          <p:attrName>ppt_w</p:attrName>
                                        </p:attrNameLst>
                                      </p:cBhvr>
                                    </p:anim>
                                    <p:anim by="(#ppt_w*0.50)" calcmode="lin" valueType="num">
                                      <p:cBhvr>
                                        <p:cTn id="137" dur="750" decel="50000" autoRev="1" fill="hold">
                                          <p:stCondLst>
                                            <p:cond delay="0"/>
                                          </p:stCondLst>
                                        </p:cTn>
                                        <p:tgtEl>
                                          <p:spTgt spid="7">
                                            <p:txEl>
                                              <p:pRg st="5" end="5"/>
                                            </p:txEl>
                                          </p:spTgt>
                                        </p:tgtEl>
                                        <p:attrNameLst>
                                          <p:attrName>ppt_x</p:attrName>
                                        </p:attrNameLst>
                                      </p:cBhvr>
                                    </p:anim>
                                    <p:anim from="(-#ppt_h/2)" to="(#ppt_y)" calcmode="lin" valueType="num">
                                      <p:cBhvr>
                                        <p:cTn id="138" dur="1500" fill="hold">
                                          <p:stCondLst>
                                            <p:cond delay="0"/>
                                          </p:stCondLst>
                                        </p:cTn>
                                        <p:tgtEl>
                                          <p:spTgt spid="7">
                                            <p:txEl>
                                              <p:pRg st="5" end="5"/>
                                            </p:txEl>
                                          </p:spTgt>
                                        </p:tgtEl>
                                        <p:attrNameLst>
                                          <p:attrName>ppt_y</p:attrName>
                                        </p:attrNameLst>
                                      </p:cBhvr>
                                    </p:anim>
                                    <p:animRot by="21600000">
                                      <p:cBhvr>
                                        <p:cTn id="139" dur="1500" fill="hold">
                                          <p:stCondLst>
                                            <p:cond delay="0"/>
                                          </p:stCondLst>
                                        </p:cTn>
                                        <p:tgtEl>
                                          <p:spTgt spid="7">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flipH="1">
            <a:off x="8604448" y="116632"/>
            <a:ext cx="381272" cy="1102568"/>
          </a:xfrm>
        </p:spPr>
        <p:txBody>
          <a:bodyPr/>
          <a:lstStyle/>
          <a:p>
            <a:endParaRPr lang="el-GR" dirty="0"/>
          </a:p>
        </p:txBody>
      </p:sp>
      <p:sp>
        <p:nvSpPr>
          <p:cNvPr id="3" name="Θέση περιεχομένου 2"/>
          <p:cNvSpPr>
            <a:spLocks noGrp="1"/>
          </p:cNvSpPr>
          <p:nvPr>
            <p:ph idx="1"/>
          </p:nvPr>
        </p:nvSpPr>
        <p:spPr>
          <a:xfrm>
            <a:off x="457200" y="260648"/>
            <a:ext cx="8229600" cy="5865515"/>
          </a:xfrm>
        </p:spPr>
        <p:txBody>
          <a:bodyPr>
            <a:normAutofit fontScale="92500" lnSpcReduction="20000"/>
          </a:bodyPr>
          <a:lstStyle/>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Η ΕΞΕΛΙΞΗ ΤΟΥ ΠΑΙΧΝΙΔΙΟΥ</a:t>
            </a: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ΚΑΙ Ο ΡΟΛΟΣ ΤΟΥ</a:t>
            </a:r>
          </a:p>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ΜΑΘΗΤΕΣ </a:t>
            </a: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Ά ΓΕΝΙΚΟΥ ΛΥΚΕΙΟΥ ΧΕΡΣΟΥ</a:t>
            </a:r>
          </a:p>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ΈΤΟΣ</a:t>
            </a: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2012 – 2013</a:t>
            </a:r>
          </a:p>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0" indent="0" algn="ctr">
              <a:buNone/>
            </a:pPr>
            <a:r>
              <a:rPr lang="el-GR"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΄Β</a:t>
            </a:r>
            <a:r>
              <a:rPr lang="el-GR" b="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 ΤΕΤΡΑΜΗΝΟ</a:t>
            </a: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0" indent="0" algn="ctr">
              <a:buNone/>
            </a:pPr>
            <a:endPar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marL="0" indent="0" algn="ctr">
              <a:buNone/>
            </a:pPr>
            <a:r>
              <a:rPr lang="el-GR"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ΤΕΛΟΣ</a:t>
            </a:r>
          </a:p>
          <a:p>
            <a:pPr marL="0" indent="0" algn="ctr">
              <a:buNone/>
            </a:pPr>
            <a:endParaRPr lang="el-GR" dirty="0"/>
          </a:p>
        </p:txBody>
      </p:sp>
    </p:spTree>
    <p:extLst>
      <p:ext uri="{BB962C8B-B14F-4D97-AF65-F5344CB8AC3E}">
        <p14:creationId xmlns:p14="http://schemas.microsoft.com/office/powerpoint/2010/main" val="265460769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15500" fill="hold"/>
                                        <p:tgtEl>
                                          <p:spTgt spid="3">
                                            <p:txEl>
                                              <p:pRg st="0" end="0"/>
                                            </p:txEl>
                                          </p:spTgt>
                                        </p:tgtEl>
                                        <p:attrNameLst>
                                          <p:attrName>ppt_y</p:attrName>
                                        </p:attrNameLst>
                                      </p:cBhvr>
                                      <p:tavLst>
                                        <p:tav tm="0">
                                          <p:val>
                                            <p:strVal val="#ppt_y+1"/>
                                          </p:val>
                                        </p:tav>
                                        <p:tav tm="100000">
                                          <p:val>
                                            <p:strVal val="#ppt_y-1"/>
                                          </p:val>
                                        </p:tav>
                                      </p:tavLst>
                                    </p:anim>
                                  </p:childTnLst>
                                </p:cTn>
                              </p:par>
                              <p:par>
                                <p:cTn id="9" presetID="28"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5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2" dur="15500" fill="hold"/>
                                        <p:tgtEl>
                                          <p:spTgt spid="3">
                                            <p:txEl>
                                              <p:pRg st="1" end="1"/>
                                            </p:txEl>
                                          </p:spTgt>
                                        </p:tgtEl>
                                        <p:attrNameLst>
                                          <p:attrName>ppt_y</p:attrName>
                                        </p:attrNameLst>
                                      </p:cBhvr>
                                      <p:tavLst>
                                        <p:tav tm="0">
                                          <p:val>
                                            <p:strVal val="#ppt_y+1"/>
                                          </p:val>
                                        </p:tav>
                                        <p:tav tm="100000">
                                          <p:val>
                                            <p:strVal val="#ppt_y-1"/>
                                          </p:val>
                                        </p:tav>
                                      </p:tavLst>
                                    </p:anim>
                                  </p:childTnLst>
                                </p:cTn>
                              </p:par>
                              <p:par>
                                <p:cTn id="13" presetID="28"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5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5500" fill="hold"/>
                                        <p:tgtEl>
                                          <p:spTgt spid="3">
                                            <p:txEl>
                                              <p:pRg st="3" end="3"/>
                                            </p:txEl>
                                          </p:spTgt>
                                        </p:tgtEl>
                                        <p:attrNameLst>
                                          <p:attrName>ppt_y</p:attrName>
                                        </p:attrNameLst>
                                      </p:cBhvr>
                                      <p:tavLst>
                                        <p:tav tm="0">
                                          <p:val>
                                            <p:strVal val="#ppt_y+1"/>
                                          </p:val>
                                        </p:tav>
                                        <p:tav tm="100000">
                                          <p:val>
                                            <p:strVal val="#ppt_y-1"/>
                                          </p:val>
                                        </p:tav>
                                      </p:tavLst>
                                    </p:anim>
                                  </p:childTnLst>
                                </p:cTn>
                              </p:par>
                              <p:par>
                                <p:cTn id="17" presetID="28"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5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5500" fill="hold"/>
                                        <p:tgtEl>
                                          <p:spTgt spid="3">
                                            <p:txEl>
                                              <p:pRg st="4" end="4"/>
                                            </p:txEl>
                                          </p:spTgt>
                                        </p:tgtEl>
                                        <p:attrNameLst>
                                          <p:attrName>ppt_y</p:attrName>
                                        </p:attrNameLst>
                                      </p:cBhvr>
                                      <p:tavLst>
                                        <p:tav tm="0">
                                          <p:val>
                                            <p:strVal val="#ppt_y+1"/>
                                          </p:val>
                                        </p:tav>
                                        <p:tav tm="100000">
                                          <p:val>
                                            <p:strVal val="#ppt_y-1"/>
                                          </p:val>
                                        </p:tav>
                                      </p:tavLst>
                                    </p:anim>
                                  </p:childTnLst>
                                </p:cTn>
                              </p:par>
                              <p:par>
                                <p:cTn id="21" presetID="28"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p:cTn id="23" dur="15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5500" fill="hold"/>
                                        <p:tgtEl>
                                          <p:spTgt spid="3">
                                            <p:txEl>
                                              <p:pRg st="6" end="6"/>
                                            </p:txEl>
                                          </p:spTgt>
                                        </p:tgtEl>
                                        <p:attrNameLst>
                                          <p:attrName>ppt_y</p:attrName>
                                        </p:attrNameLst>
                                      </p:cBhvr>
                                      <p:tavLst>
                                        <p:tav tm="0">
                                          <p:val>
                                            <p:strVal val="#ppt_y+1"/>
                                          </p:val>
                                        </p:tav>
                                        <p:tav tm="100000">
                                          <p:val>
                                            <p:strVal val="#ppt_y-1"/>
                                          </p:val>
                                        </p:tav>
                                      </p:tavLst>
                                    </p:anim>
                                  </p:childTnLst>
                                </p:cTn>
                              </p:par>
                              <p:par>
                                <p:cTn id="25" presetID="28"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p:cTn id="27" dur="15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8" dur="15500" fill="hold"/>
                                        <p:tgtEl>
                                          <p:spTgt spid="3">
                                            <p:txEl>
                                              <p:pRg st="7" end="7"/>
                                            </p:txEl>
                                          </p:spTgt>
                                        </p:tgtEl>
                                        <p:attrNameLst>
                                          <p:attrName>ppt_y</p:attrName>
                                        </p:attrNameLst>
                                      </p:cBhvr>
                                      <p:tavLst>
                                        <p:tav tm="0">
                                          <p:val>
                                            <p:strVal val="#ppt_y+1"/>
                                          </p:val>
                                        </p:tav>
                                        <p:tav tm="100000">
                                          <p:val>
                                            <p:strVal val="#ppt_y-1"/>
                                          </p:val>
                                        </p:tav>
                                      </p:tavLst>
                                    </p:anim>
                                  </p:childTnLst>
                                </p:cTn>
                              </p:par>
                              <p:par>
                                <p:cTn id="29" presetID="28"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p:cTn id="31" dur="15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2" dur="15500" fill="hold"/>
                                        <p:tgtEl>
                                          <p:spTgt spid="3">
                                            <p:txEl>
                                              <p:pRg st="9" end="9"/>
                                            </p:txEl>
                                          </p:spTgt>
                                        </p:tgtEl>
                                        <p:attrNameLst>
                                          <p:attrName>ppt_y</p:attrName>
                                        </p:attrNameLst>
                                      </p:cBhvr>
                                      <p:tavLst>
                                        <p:tav tm="0">
                                          <p:val>
                                            <p:strVal val="#ppt_y+1"/>
                                          </p:val>
                                        </p:tav>
                                        <p:tav tm="100000">
                                          <p:val>
                                            <p:strVal val="#ppt_y-1"/>
                                          </p:val>
                                        </p:tav>
                                      </p:tavLst>
                                    </p:anim>
                                  </p:childTnLst>
                                </p:cTn>
                              </p:par>
                              <p:par>
                                <p:cTn id="33" presetID="28"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 calcmode="lin" valueType="num">
                                      <p:cBhvr>
                                        <p:cTn id="35" dur="155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6" dur="15500" fill="hold"/>
                                        <p:tgtEl>
                                          <p:spTgt spid="3">
                                            <p:txEl>
                                              <p:pRg st="11" end="11"/>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P_XBUSI_TXT_Missing_Piec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4D08E55-19A4-4E8C-8093-1EBC7E9F8F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Missing piece design template</Template>
  <TotalTime>378</TotalTime>
  <Words>1129</Words>
  <Application>Microsoft Office PowerPoint</Application>
  <PresentationFormat>Προβολή στην οθόνη (4:3)</PresentationFormat>
  <Paragraphs>113</Paragraphs>
  <Slides>14</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14</vt:i4>
      </vt:variant>
    </vt:vector>
  </HeadingPairs>
  <TitlesOfParts>
    <vt:vector size="15" baseType="lpstr">
      <vt:lpstr>PPP_XBUSI_TXT_Missing_Piece</vt:lpstr>
      <vt:lpstr>ΠΑΙΧΝΙΔΙ</vt:lpstr>
      <vt:lpstr>ΤΙ ΕΙΝΑΙ ΠΑΙΧΝΙΔΙ???</vt:lpstr>
      <vt:lpstr>ΠΑΙΧΝΙΔΙΑ ΣΤΗΝ ΑΡΧΑΙΑ ΕΛΛΑΔΑ</vt:lpstr>
      <vt:lpstr>Παρουσίαση του PowerPoint</vt:lpstr>
      <vt:lpstr>ΠΑΙΧΝΙΔΙ ΣΤΟ ΒΥΖΑΝΤΙΟ</vt:lpstr>
      <vt:lpstr>ΠΑΙΧΝΙΔΙ ΣΤΗΝ ΤΟΥΡΚΟΚΡΑΤΙΑ</vt:lpstr>
      <vt:lpstr>ΔΙΑΦΟΡΕΣ ΘΕΩΡΙΕΣ ΓΙΑ ΤΟ ΠΑΙΧΝΙΔΙ</vt:lpstr>
      <vt:lpstr>ΕΠΙΤΡΑΠΕΖΙΑ ΠΑΙΧΝΙΔΙΑ</vt:lpstr>
      <vt:lpstr>ΠΑΙΧΝΙΔΙΑ ΣΤΟΝ Η/Υ</vt:lpstr>
      <vt:lpstr>ΠΑΙΧΝΙΔΙΑ ΑΠΟ ΔΙΑΦΟΡΕΣ ΧΩΡΕΣ</vt:lpstr>
      <vt:lpstr>ΕΠΙΡΡΟΕΣ ΒΙΑΙΩΝ ΗΛΕΚΤΡΟΝΙΚΩΝ ΠΑΙΧΝΙΔΙΩΝ</vt:lpstr>
      <vt:lpstr>ΠΑΙΧΝΙΔΙ ΣΤΗ ΦΥΣΗ ΚΑΙ ΣΤΑ ΑΣΤΙΚΑ ΚΕΝΤΡΑ</vt:lpstr>
      <vt:lpstr>Παρουσίαση του PowerPoint</vt:lpstr>
      <vt:lpstr>Παρουσίαση του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ΠΑΙΧΝΙΔΙΑ</dc:title>
  <dc:creator>Ευστάθιος Εφραιμίδης</dc:creator>
  <cp:keywords/>
  <dc:description>2010 puzzle piece powerpoint template from presentationpro.com</dc:description>
  <cp:lastModifiedBy>server</cp:lastModifiedBy>
  <cp:revision>45</cp:revision>
  <dcterms:created xsi:type="dcterms:W3CDTF">2013-04-10T14:57:18Z</dcterms:created>
  <dcterms:modified xsi:type="dcterms:W3CDTF">2013-04-25T07:19:16Z</dcterms:modified>
  <cp:category>2010 business concepts</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TC018813489991</vt:lpwstr>
  </property>
</Properties>
</file>